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4"/>
    <p:sldMasterId id="2147483719" r:id="rId5"/>
  </p:sldMasterIdLst>
  <p:notesMasterIdLst>
    <p:notesMasterId r:id="rId26"/>
  </p:notesMasterIdLst>
  <p:handoutMasterIdLst>
    <p:handoutMasterId r:id="rId27"/>
  </p:handoutMasterIdLst>
  <p:sldIdLst>
    <p:sldId id="256" r:id="rId6"/>
    <p:sldId id="317" r:id="rId7"/>
    <p:sldId id="314" r:id="rId8"/>
    <p:sldId id="311" r:id="rId9"/>
    <p:sldId id="310" r:id="rId10"/>
    <p:sldId id="312" r:id="rId11"/>
    <p:sldId id="319" r:id="rId12"/>
    <p:sldId id="320" r:id="rId13"/>
    <p:sldId id="321" r:id="rId14"/>
    <p:sldId id="308" r:id="rId15"/>
    <p:sldId id="313" r:id="rId16"/>
    <p:sldId id="258" r:id="rId17"/>
    <p:sldId id="260" r:id="rId18"/>
    <p:sldId id="316" r:id="rId19"/>
    <p:sldId id="290" r:id="rId20"/>
    <p:sldId id="306" r:id="rId21"/>
    <p:sldId id="292" r:id="rId22"/>
    <p:sldId id="289" r:id="rId23"/>
    <p:sldId id="259" r:id="rId24"/>
    <p:sldId id="318" r:id="rId25"/>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67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9" d="100"/>
          <a:sy n="159" d="100"/>
        </p:scale>
        <p:origin x="2406" y="14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89D317E2-89CF-BF42-AE9F-1E591F3FE62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D34C057F-DD8E-3C49-A2E7-A6D6ECD66F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D37569D-5793-854B-AD14-A4A92002595E}" type="datetimeFigureOut">
              <a:rPr lang="nl-NL" smtClean="0"/>
              <a:t>15-11-2022</a:t>
            </a:fld>
            <a:endParaRPr lang="nl-NL"/>
          </a:p>
        </p:txBody>
      </p:sp>
      <p:sp>
        <p:nvSpPr>
          <p:cNvPr id="4" name="Tijdelijke aanduiding voor voettekst 3">
            <a:extLst>
              <a:ext uri="{FF2B5EF4-FFF2-40B4-BE49-F238E27FC236}">
                <a16:creationId xmlns:a16="http://schemas.microsoft.com/office/drawing/2014/main" id="{0864519D-1C87-FD4B-B00A-2DA94782ED9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1A08F263-2994-7B4C-82A2-4CDFFA4B0E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34E908-F265-BD4B-9820-E8CE97EAAC27}" type="slidenum">
              <a:rPr lang="nl-NL" smtClean="0"/>
              <a:t>‹#›</a:t>
            </a:fld>
            <a:endParaRPr lang="nl-NL"/>
          </a:p>
        </p:txBody>
      </p:sp>
    </p:spTree>
    <p:extLst>
      <p:ext uri="{BB962C8B-B14F-4D97-AF65-F5344CB8AC3E}">
        <p14:creationId xmlns:p14="http://schemas.microsoft.com/office/powerpoint/2010/main" val="44723131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g>
</file>

<file path=ppt/media/image29.jpeg>
</file>

<file path=ppt/media/image3.jpeg>
</file>

<file path=ppt/media/image30.jpeg>
</file>

<file path=ppt/media/image31.png>
</file>

<file path=ppt/media/image32.png>
</file>

<file path=ppt/media/image33.jpg>
</file>

<file path=ppt/media/image34.jpg>
</file>

<file path=ppt/media/image35.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3FB1B7-C8F7-8843-BF43-280387B2B40F}" type="datetimeFigureOut">
              <a:rPr lang="nl-NL" smtClean="0"/>
              <a:t>15-11-2022</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nl-NL"/>
              <a:t>Tekststijl van het model bewerken
Tweede niveau
Derde niveau
Vierde niveau
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FC5874-2264-DB45-A455-DDA96B8CCAE6}" type="slidenum">
              <a:rPr lang="nl-NL" smtClean="0"/>
              <a:t>‹#›</a:t>
            </a:fld>
            <a:endParaRPr lang="nl-NL"/>
          </a:p>
        </p:txBody>
      </p:sp>
    </p:spTree>
    <p:extLst>
      <p:ext uri="{BB962C8B-B14F-4D97-AF65-F5344CB8AC3E}">
        <p14:creationId xmlns:p14="http://schemas.microsoft.com/office/powerpoint/2010/main" val="33563905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28FC5874-2264-DB45-A455-DDA96B8CCAE6}" type="slidenum">
              <a:rPr lang="nl-NL" smtClean="0"/>
              <a:t>1</a:t>
            </a:fld>
            <a:endParaRPr lang="nl-NL"/>
          </a:p>
        </p:txBody>
      </p:sp>
    </p:spTree>
    <p:extLst>
      <p:ext uri="{BB962C8B-B14F-4D97-AF65-F5344CB8AC3E}">
        <p14:creationId xmlns:p14="http://schemas.microsoft.com/office/powerpoint/2010/main" val="3862833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is interaction?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[click to add definition]</a:t>
            </a:r>
            <a:endParaRPr lang="en-GB" dirty="0"/>
          </a:p>
          <a:p>
            <a:r>
              <a:rPr lang="en-GB" dirty="0"/>
              <a:t>Why is interaction central to </a:t>
            </a:r>
            <a:r>
              <a:rPr lang="en-NL" dirty="0"/>
              <a:t>the mind</a:t>
            </a:r>
            <a:r>
              <a:rPr lang="en-GB" dirty="0"/>
              <a:t>?</a:t>
            </a:r>
          </a:p>
          <a:p>
            <a:r>
              <a:rPr lang="en-GB" dirty="0"/>
              <a:t>Why is interaction fundamental to data exchanges?</a:t>
            </a:r>
            <a:endParaRPr lang="en-US" dirty="0"/>
          </a:p>
        </p:txBody>
      </p:sp>
      <p:sp>
        <p:nvSpPr>
          <p:cNvPr id="4" name="Slide Number Placeholder 3"/>
          <p:cNvSpPr>
            <a:spLocks noGrp="1"/>
          </p:cNvSpPr>
          <p:nvPr>
            <p:ph type="sldNum" sz="quarter" idx="5"/>
          </p:nvPr>
        </p:nvSpPr>
        <p:spPr/>
        <p:txBody>
          <a:bodyPr/>
          <a:lstStyle/>
          <a:p>
            <a:fld id="{28FC5874-2264-DB45-A455-DDA96B8CCAE6}" type="slidenum">
              <a:rPr lang="nl-NL" smtClean="0"/>
              <a:t>17</a:t>
            </a:fld>
            <a:endParaRPr lang="nl-NL"/>
          </a:p>
        </p:txBody>
      </p:sp>
    </p:spTree>
    <p:extLst>
      <p:ext uri="{BB962C8B-B14F-4D97-AF65-F5344CB8AC3E}">
        <p14:creationId xmlns:p14="http://schemas.microsoft.com/office/powerpoint/2010/main" val="2073072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92929"/>
                </a:solidFill>
                <a:effectLst/>
                <a:latin typeface="charter"/>
              </a:rPr>
              <a:t>Machine learning (ML) is the science of helping computers discover patterns and relationships in data instead of being manually programmed. </a:t>
            </a:r>
            <a:r>
              <a:rPr lang="en-NL" b="0" i="0" dirty="0">
                <a:solidFill>
                  <a:srgbClr val="292929"/>
                </a:solidFill>
                <a:effectLst/>
                <a:latin typeface="charter"/>
              </a:rPr>
              <a:t>Machine or deep </a:t>
            </a:r>
            <a:r>
              <a:rPr lang="en-NL" b="0" i="0" dirty="0" err="1">
                <a:solidFill>
                  <a:srgbClr val="292929"/>
                </a:solidFill>
                <a:effectLst/>
                <a:latin typeface="charter"/>
              </a:rPr>
              <a:t>learining</a:t>
            </a:r>
            <a:r>
              <a:rPr lang="en-NL" b="0" i="0" dirty="0">
                <a:solidFill>
                  <a:srgbClr val="292929"/>
                </a:solidFill>
                <a:effectLst/>
                <a:latin typeface="charter"/>
              </a:rPr>
              <a:t> is</a:t>
            </a:r>
            <a:r>
              <a:rPr lang="en-US" b="0" i="0" dirty="0">
                <a:solidFill>
                  <a:srgbClr val="292929"/>
                </a:solidFill>
                <a:effectLst/>
                <a:latin typeface="charter"/>
              </a:rPr>
              <a:t> a powerful tool for creating personalized and dynamic experiences, and it’s already driving everything from Netflix recommendations to autonomous cars. But as more and more experiences are built with ML, it’s clear that UX</a:t>
            </a:r>
            <a:r>
              <a:rPr lang="en-NL" b="0" i="0" dirty="0">
                <a:solidFill>
                  <a:srgbClr val="292929"/>
                </a:solidFill>
                <a:effectLst/>
                <a:latin typeface="charter"/>
              </a:rPr>
              <a:t> designers</a:t>
            </a:r>
            <a:r>
              <a:rPr lang="en-US" b="0" i="0" dirty="0">
                <a:solidFill>
                  <a:srgbClr val="292929"/>
                </a:solidFill>
                <a:effectLst/>
                <a:latin typeface="charter"/>
              </a:rPr>
              <a:t> still have a lot to learn about how to make users feel in control of the technology, and not the other way round.</a:t>
            </a:r>
          </a:p>
          <a:p>
            <a:endParaRPr lang="en-US" b="0" i="0" dirty="0">
              <a:solidFill>
                <a:srgbClr val="292929"/>
              </a:solidFill>
              <a:effectLst/>
              <a:latin typeface="charter"/>
            </a:endParaRPr>
          </a:p>
          <a:p>
            <a:r>
              <a:rPr lang="en-US" b="0" i="0" dirty="0">
                <a:solidFill>
                  <a:srgbClr val="292929"/>
                </a:solidFill>
                <a:effectLst/>
                <a:latin typeface="charter"/>
              </a:rPr>
              <a:t>What is HCAI?</a:t>
            </a:r>
          </a:p>
          <a:p>
            <a:r>
              <a:rPr lang="en-US" b="1" i="0" dirty="0">
                <a:solidFill>
                  <a:srgbClr val="292929"/>
                </a:solidFill>
                <a:effectLst/>
                <a:latin typeface="charter"/>
              </a:rPr>
              <a:t>[Click to add definition]</a:t>
            </a:r>
          </a:p>
          <a:p>
            <a:endParaRPr lang="en-NL" b="1" i="0" dirty="0">
              <a:solidFill>
                <a:srgbClr val="292929"/>
              </a:solidFill>
              <a:effectLst/>
              <a:latin typeface="charter"/>
            </a:endParaRPr>
          </a:p>
          <a:p>
            <a:r>
              <a:rPr lang="en-NL" b="0" i="0" dirty="0">
                <a:solidFill>
                  <a:srgbClr val="292929"/>
                </a:solidFill>
                <a:effectLst/>
                <a:latin typeface="charter"/>
              </a:rPr>
              <a:t>How is HCAI distinct from human-computer interaction?</a:t>
            </a:r>
          </a:p>
          <a:p>
            <a:endParaRPr lang="en-US" b="1" i="0" dirty="0">
              <a:solidFill>
                <a:srgbClr val="292929"/>
              </a:solidFill>
              <a:effectLst/>
              <a:latin typeface="charter"/>
            </a:endParaRPr>
          </a:p>
          <a:p>
            <a:r>
              <a:rPr lang="en-US" b="0" i="0" dirty="0">
                <a:solidFill>
                  <a:srgbClr val="292929"/>
                </a:solidFill>
                <a:effectLst/>
                <a:latin typeface="charter"/>
              </a:rPr>
              <a:t>Essential, products which we perceive as intelligent come with certain assumptions: specifically that the user can anticipate what the product is going to do and that the product anticipates what the user want. In other words, users expect them to respond as quasi-human.</a:t>
            </a:r>
            <a:endParaRPr lang="en-US" b="0" dirty="0"/>
          </a:p>
        </p:txBody>
      </p:sp>
      <p:sp>
        <p:nvSpPr>
          <p:cNvPr id="4" name="Slide Number Placeholder 3"/>
          <p:cNvSpPr>
            <a:spLocks noGrp="1"/>
          </p:cNvSpPr>
          <p:nvPr>
            <p:ph type="sldNum" sz="quarter" idx="5"/>
          </p:nvPr>
        </p:nvSpPr>
        <p:spPr/>
        <p:txBody>
          <a:bodyPr/>
          <a:lstStyle/>
          <a:p>
            <a:fld id="{28FC5874-2264-DB45-A455-DDA96B8CCAE6}" type="slidenum">
              <a:rPr lang="nl-NL" smtClean="0"/>
              <a:t>18</a:t>
            </a:fld>
            <a:endParaRPr lang="nl-NL"/>
          </a:p>
        </p:txBody>
      </p:sp>
    </p:spTree>
    <p:extLst>
      <p:ext uri="{BB962C8B-B14F-4D97-AF65-F5344CB8AC3E}">
        <p14:creationId xmlns:p14="http://schemas.microsoft.com/office/powerpoint/2010/main" val="44981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NL" sz="1800" b="0" i="0" u="none" strike="noStrike" baseline="0" dirty="0">
                <a:latin typeface="SabonMT"/>
              </a:rPr>
              <a:t>Well, here you are</a:t>
            </a:r>
            <a:r>
              <a:rPr lang="en-GB" sz="1800" b="0" i="0" u="none" strike="noStrike" baseline="0" dirty="0">
                <a:latin typeface="SabonMT"/>
              </a:rPr>
              <a:t>: sitting down, </a:t>
            </a:r>
            <a:r>
              <a:rPr lang="en-NL" sz="1800" b="0" i="0" u="none" strike="noStrike" baseline="0" dirty="0">
                <a:latin typeface="SabonMT"/>
              </a:rPr>
              <a:t>attending a lecture</a:t>
            </a:r>
            <a:r>
              <a:rPr lang="en-GB" sz="1800" b="0" i="0" u="none" strike="noStrike" baseline="0" dirty="0">
                <a:latin typeface="SabonMT"/>
              </a:rPr>
              <a:t>. Not</a:t>
            </a:r>
            <a:r>
              <a:rPr lang="en-NL" sz="1800" b="0" i="0" u="none" strike="noStrike" baseline="0" dirty="0">
                <a:latin typeface="SabonMT"/>
              </a:rPr>
              <a:t> </a:t>
            </a:r>
            <a:r>
              <a:rPr lang="en-GB" sz="1800" b="0" i="0" u="none" strike="noStrike" baseline="0" dirty="0">
                <a:latin typeface="SabonMT"/>
              </a:rPr>
              <a:t>really very remarkable, you might think—initially. What’s</a:t>
            </a:r>
            <a:r>
              <a:rPr lang="en-NL" sz="1800" b="0" i="0" u="none" strike="noStrike" baseline="0" dirty="0">
                <a:latin typeface="SabonMT"/>
              </a:rPr>
              <a:t> </a:t>
            </a:r>
            <a:r>
              <a:rPr lang="en-GB" sz="1800" b="0" i="0" u="none" strike="noStrike" baseline="0" dirty="0">
                <a:latin typeface="SabonMT"/>
              </a:rPr>
              <a:t>more, the </a:t>
            </a:r>
            <a:r>
              <a:rPr lang="en-NL" sz="1800" b="0" i="0" u="none" strike="noStrike" baseline="0" dirty="0">
                <a:latin typeface="SabonMT"/>
              </a:rPr>
              <a:t>lecture </a:t>
            </a:r>
            <a:r>
              <a:rPr lang="en-GB" sz="1800" b="0" i="0" u="none" strike="noStrike" baseline="0" dirty="0">
                <a:latin typeface="SabonMT"/>
              </a:rPr>
              <a:t>is about </a:t>
            </a:r>
            <a:r>
              <a:rPr lang="en-GB" sz="1800" b="0" i="0" u="none" strike="noStrike" baseline="0" dirty="0" err="1">
                <a:latin typeface="SabonMT"/>
              </a:rPr>
              <a:t>cogniti</a:t>
            </a:r>
            <a:r>
              <a:rPr lang="en-NL" sz="1800" b="0" i="0" u="none" strike="noStrike" baseline="0" dirty="0">
                <a:latin typeface="SabonMT"/>
              </a:rPr>
              <a:t>on</a:t>
            </a:r>
            <a:r>
              <a:rPr lang="en-GB" sz="1800" b="0" i="0" u="none" strike="noStrike" baseline="0" dirty="0">
                <a:latin typeface="SabonMT"/>
              </a:rPr>
              <a:t>, a topic you might be</a:t>
            </a:r>
            <a:r>
              <a:rPr lang="en-NL" sz="1800" b="0" i="0" u="none" strike="noStrike" baseline="0" dirty="0">
                <a:latin typeface="SabonMT"/>
              </a:rPr>
              <a:t> </a:t>
            </a:r>
            <a:r>
              <a:rPr lang="en-GB" sz="1800" b="0" i="0" u="none" strike="noStrike" baseline="0" dirty="0">
                <a:latin typeface="SabonMT"/>
              </a:rPr>
              <a:t>expecting to find dull and hardly relevant to what people usually</a:t>
            </a:r>
            <a:r>
              <a:rPr lang="en-NL" sz="1800" b="0" i="0" u="none" strike="noStrike" baseline="0" dirty="0">
                <a:latin typeface="SabonMT"/>
              </a:rPr>
              <a:t> </a:t>
            </a:r>
            <a:r>
              <a:rPr lang="en-GB" sz="1800" b="0" i="0" u="none" strike="noStrike" baseline="0" dirty="0">
                <a:latin typeface="SabonMT"/>
              </a:rPr>
              <a:t>expect </a:t>
            </a:r>
            <a:r>
              <a:rPr lang="en-NL" sz="1800" b="0" i="0" u="none" strike="noStrike" baseline="0" dirty="0">
                <a:latin typeface="SabonMT"/>
              </a:rPr>
              <a:t>artificial intelligence</a:t>
            </a:r>
            <a:r>
              <a:rPr lang="en-GB" sz="1800" b="0" i="0" u="none" strike="noStrike" baseline="0" dirty="0">
                <a:latin typeface="SabonMT"/>
              </a:rPr>
              <a:t> to be about. </a:t>
            </a:r>
            <a:r>
              <a:rPr lang="en-NL" sz="1800" b="0" i="0" u="none" strike="noStrike" baseline="0" dirty="0">
                <a:latin typeface="SabonMT"/>
              </a:rPr>
              <a:t>Is cognition really that important? </a:t>
            </a:r>
            <a:r>
              <a:rPr lang="en-GB" sz="1800" b="0" i="0" u="none" strike="noStrike" baseline="0" dirty="0">
                <a:latin typeface="SabonMT"/>
              </a:rPr>
              <a:t>If so, are they really as interesting as other</a:t>
            </a:r>
            <a:r>
              <a:rPr lang="en-NL" sz="1800" b="0" i="0" u="none" strike="noStrike" baseline="0" dirty="0">
                <a:latin typeface="SabonMT"/>
              </a:rPr>
              <a:t> </a:t>
            </a:r>
            <a:r>
              <a:rPr lang="en-GB" sz="1800" b="0" i="0" u="none" strike="noStrike" baseline="0" dirty="0">
                <a:latin typeface="SabonMT"/>
              </a:rPr>
              <a:t>aspects of </a:t>
            </a:r>
            <a:r>
              <a:rPr lang="en-NL" sz="1800" b="0" i="0" u="none" strike="noStrike" baseline="0" dirty="0">
                <a:latin typeface="SabonMT"/>
              </a:rPr>
              <a:t>artificial intelligence?</a:t>
            </a:r>
          </a:p>
          <a:p>
            <a:pPr algn="l"/>
            <a:endParaRPr lang="en-NL" sz="1800" b="0" i="0" u="none" strike="noStrike" baseline="0" dirty="0">
              <a:latin typeface="SabonMT"/>
            </a:endParaRPr>
          </a:p>
          <a:p>
            <a:pPr algn="l"/>
            <a:r>
              <a:rPr lang="en-GB" sz="1800" b="0" i="0" u="none" strike="noStrike" baseline="0" dirty="0">
                <a:latin typeface="SabonMT"/>
              </a:rPr>
              <a:t>Let us consider this by asking some questions. How did</a:t>
            </a:r>
            <a:r>
              <a:rPr lang="en-NL" sz="1800" b="0" i="0" u="none" strike="noStrike" baseline="0" dirty="0">
                <a:latin typeface="SabonMT"/>
              </a:rPr>
              <a:t> </a:t>
            </a:r>
            <a:r>
              <a:rPr lang="en-GB" sz="1800" b="0" i="0" u="none" strike="noStrike" baseline="0" dirty="0">
                <a:latin typeface="SabonMT"/>
              </a:rPr>
              <a:t>you </a:t>
            </a:r>
            <a:r>
              <a:rPr lang="en-NL" sz="1800" b="0" i="0" u="none" strike="noStrike" baseline="0" dirty="0">
                <a:latin typeface="SabonMT"/>
              </a:rPr>
              <a:t>hear about this study</a:t>
            </a:r>
            <a:r>
              <a:rPr lang="en-GB" sz="1800" b="0" i="0" u="none" strike="noStrike" baseline="0" dirty="0">
                <a:latin typeface="SabonMT"/>
              </a:rPr>
              <a:t>? Why did you decide to </a:t>
            </a:r>
            <a:r>
              <a:rPr lang="en-NL" sz="1800" b="0" i="0" u="none" strike="noStrike" baseline="0" dirty="0" err="1">
                <a:latin typeface="SabonMT"/>
              </a:rPr>
              <a:t>enroll</a:t>
            </a:r>
            <a:r>
              <a:rPr lang="en-GB" sz="1800" b="0" i="0" u="none" strike="noStrike" baseline="0" dirty="0">
                <a:latin typeface="SabonMT"/>
              </a:rPr>
              <a:t>? Perhaps</a:t>
            </a:r>
            <a:r>
              <a:rPr lang="en-NL" sz="1800" b="0" i="0" u="none" strike="noStrike" baseline="0" dirty="0">
                <a:latin typeface="SabonMT"/>
              </a:rPr>
              <a:t> </a:t>
            </a:r>
            <a:r>
              <a:rPr lang="en-GB" sz="1800" b="0" i="0" u="none" strike="noStrike" baseline="0" dirty="0">
                <a:latin typeface="SabonMT"/>
              </a:rPr>
              <a:t>someone told you about it. How do you remember who told you?</a:t>
            </a:r>
            <a:r>
              <a:rPr lang="en-NL" sz="1800" b="0" i="0" u="none" strike="noStrike" baseline="0" dirty="0">
                <a:latin typeface="SabonMT"/>
              </a:rPr>
              <a:t> </a:t>
            </a:r>
            <a:r>
              <a:rPr lang="en-GB" sz="1800" b="0" i="0" u="none" strike="noStrike" baseline="0" dirty="0">
                <a:latin typeface="SabonMT"/>
              </a:rPr>
              <a:t>Would you recognise that person if you saw them again? How did you</a:t>
            </a:r>
            <a:r>
              <a:rPr lang="en-NL" sz="1800" b="0" i="0" u="none" strike="noStrike" baseline="0" dirty="0">
                <a:latin typeface="SabonMT"/>
              </a:rPr>
              <a:t> </a:t>
            </a:r>
            <a:r>
              <a:rPr lang="en-GB" sz="1800" b="0" i="0" u="none" strike="noStrike" baseline="0" dirty="0">
                <a:latin typeface="SabonMT"/>
              </a:rPr>
              <a:t>understand what they said to you? If you had to go to the </a:t>
            </a:r>
            <a:r>
              <a:rPr lang="en-NL" sz="1800" b="0" i="0" u="none" strike="noStrike" baseline="0" dirty="0">
                <a:latin typeface="SabonMT"/>
              </a:rPr>
              <a:t>ADSAI website</a:t>
            </a:r>
            <a:r>
              <a:rPr lang="en-GB" sz="1800" b="0" i="0" u="none" strike="noStrike" baseline="0" dirty="0">
                <a:latin typeface="SabonMT"/>
              </a:rPr>
              <a:t>, how</a:t>
            </a:r>
            <a:r>
              <a:rPr lang="en-NL" sz="1800" b="0" i="0" u="none" strike="noStrike" baseline="0" dirty="0">
                <a:latin typeface="SabonMT"/>
              </a:rPr>
              <a:t> </a:t>
            </a:r>
            <a:r>
              <a:rPr lang="en-GB" sz="1800" b="0" i="0" u="none" strike="noStrike" baseline="0" dirty="0">
                <a:latin typeface="SabonMT"/>
              </a:rPr>
              <a:t>did you know what to do there, or how use the </a:t>
            </a:r>
            <a:r>
              <a:rPr lang="en-NL" sz="1800" b="0" i="0" u="none" strike="noStrike" baseline="0" dirty="0">
                <a:latin typeface="SabonMT"/>
              </a:rPr>
              <a:t>project brief overview</a:t>
            </a:r>
            <a:r>
              <a:rPr lang="en-GB" sz="1800" b="0" i="0" u="none" strike="noStrike" baseline="0" dirty="0">
                <a:latin typeface="SabonMT"/>
              </a:rPr>
              <a:t>? How d</a:t>
            </a:r>
            <a:r>
              <a:rPr lang="en-NL" sz="1800" b="0" i="0" u="none" strike="noStrike" baseline="0" dirty="0">
                <a:latin typeface="SabonMT"/>
              </a:rPr>
              <a:t>o </a:t>
            </a:r>
            <a:r>
              <a:rPr lang="en-GB" sz="1800" b="0" i="0" u="none" strike="noStrike" baseline="0" dirty="0">
                <a:latin typeface="SabonMT"/>
              </a:rPr>
              <a:t>you know what a </a:t>
            </a:r>
            <a:r>
              <a:rPr lang="en-NL" sz="1800" b="0" i="0" u="none" strike="noStrike" baseline="0" dirty="0">
                <a:latin typeface="SabonMT"/>
              </a:rPr>
              <a:t>the right content for which day looks like and where to find it? H</a:t>
            </a:r>
            <a:r>
              <a:rPr lang="en-GB" sz="1800" b="0" i="0" u="none" strike="noStrike" baseline="0" dirty="0">
                <a:latin typeface="SabonMT"/>
              </a:rPr>
              <a:t>ow did you avoid walking</a:t>
            </a:r>
            <a:r>
              <a:rPr lang="en-NL" sz="1800" b="0" i="0" u="none" strike="noStrike" baseline="0" dirty="0">
                <a:latin typeface="SabonMT"/>
              </a:rPr>
              <a:t> </a:t>
            </a:r>
            <a:r>
              <a:rPr lang="en-GB" sz="1800" b="0" i="0" u="none" strike="noStrike" baseline="0" dirty="0">
                <a:latin typeface="SabonMT"/>
              </a:rPr>
              <a:t>into people on your route? How did you read the</a:t>
            </a:r>
            <a:r>
              <a:rPr lang="en-NL" sz="1800" b="0" i="0" u="none" strike="noStrike" baseline="0" dirty="0">
                <a:latin typeface="SabonMT"/>
              </a:rPr>
              <a:t> </a:t>
            </a:r>
            <a:r>
              <a:rPr lang="en-GB" sz="1800" b="0" i="0" u="none" strike="noStrike" baseline="0" dirty="0">
                <a:latin typeface="SabonMT"/>
              </a:rPr>
              <a:t>words on the </a:t>
            </a:r>
            <a:r>
              <a:rPr lang="en-NL" sz="1800" b="0" i="0" u="none" strike="noStrike" baseline="0" dirty="0">
                <a:latin typeface="SabonMT"/>
              </a:rPr>
              <a:t>slide on the board? And how do you remember what they mean? If you don’t and want to google them, how </a:t>
            </a:r>
            <a:r>
              <a:rPr lang="en-GB" sz="1800" b="0" i="0" u="none" strike="noStrike" baseline="0" dirty="0">
                <a:latin typeface="SabonMT"/>
              </a:rPr>
              <a:t>d</a:t>
            </a:r>
            <a:r>
              <a:rPr lang="en-NL" sz="1800" b="0" i="0" u="none" strike="noStrike" baseline="0" dirty="0">
                <a:latin typeface="SabonMT"/>
              </a:rPr>
              <a:t>o</a:t>
            </a:r>
            <a:r>
              <a:rPr lang="en-GB" sz="1800" b="0" i="0" u="none" strike="noStrike" baseline="0" dirty="0">
                <a:latin typeface="SabonMT"/>
              </a:rPr>
              <a:t> you manage to reach for </a:t>
            </a:r>
            <a:r>
              <a:rPr lang="en-NL" sz="1800" b="0" i="0" u="none" strike="noStrike" baseline="0" dirty="0">
                <a:latin typeface="SabonMT"/>
              </a:rPr>
              <a:t>your phone or keyboard rather then your water bottle? </a:t>
            </a:r>
          </a:p>
        </p:txBody>
      </p:sp>
      <p:sp>
        <p:nvSpPr>
          <p:cNvPr id="4" name="Slide Number Placeholder 3"/>
          <p:cNvSpPr>
            <a:spLocks noGrp="1"/>
          </p:cNvSpPr>
          <p:nvPr>
            <p:ph type="sldNum" sz="quarter" idx="5"/>
          </p:nvPr>
        </p:nvSpPr>
        <p:spPr/>
        <p:txBody>
          <a:bodyPr/>
          <a:lstStyle/>
          <a:p>
            <a:fld id="{28FC5874-2264-DB45-A455-DDA96B8CCAE6}" type="slidenum">
              <a:rPr lang="nl-NL" smtClean="0"/>
              <a:t>2</a:t>
            </a:fld>
            <a:endParaRPr lang="nl-NL"/>
          </a:p>
        </p:txBody>
      </p:sp>
    </p:spTree>
    <p:extLst>
      <p:ext uri="{BB962C8B-B14F-4D97-AF65-F5344CB8AC3E}">
        <p14:creationId xmlns:p14="http://schemas.microsoft.com/office/powerpoint/2010/main" val="2059487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1200" b="0" i="0" u="none" strike="noStrike" baseline="0" dirty="0">
                <a:latin typeface="SabonMT"/>
              </a:rPr>
              <a:t>The answers to these questions involve attention, perception and memory.</a:t>
            </a:r>
            <a:r>
              <a:rPr lang="en-NL" sz="1200" b="0" i="0" u="none" strike="noStrike" baseline="0" dirty="0">
                <a:latin typeface="SabonMT"/>
              </a:rPr>
              <a:t> Let’s take a moment to read the text on screen.</a:t>
            </a:r>
            <a:r>
              <a:rPr lang="en-GB" sz="1200" b="0" i="0" u="none" strike="noStrike" baseline="0" dirty="0">
                <a:latin typeface="SabonMT"/>
              </a:rPr>
              <a:t> </a:t>
            </a:r>
            <a:endParaRPr lang="en-NL" sz="1200" b="0" i="0" u="none" strike="noStrike" baseline="0" dirty="0">
              <a:latin typeface="SabonMT"/>
            </a:endParaRPr>
          </a:p>
          <a:p>
            <a:pPr algn="l"/>
            <a:endParaRPr lang="en-NL" sz="1200" b="0" i="0" u="none" strike="noStrike" baseline="0" dirty="0">
              <a:latin typeface="SabonMT"/>
            </a:endParaRPr>
          </a:p>
          <a:p>
            <a:pPr algn="l"/>
            <a:r>
              <a:rPr lang="en-GB" sz="1200" b="0" i="0" u="none" strike="noStrike" baseline="0" dirty="0">
                <a:latin typeface="SabonMT"/>
              </a:rPr>
              <a:t>Now, while you</a:t>
            </a:r>
            <a:r>
              <a:rPr lang="en-NL" sz="1200" b="0" i="0" u="none" strike="noStrike" baseline="0" dirty="0">
                <a:latin typeface="SabonMT"/>
              </a:rPr>
              <a:t> </a:t>
            </a:r>
            <a:r>
              <a:rPr lang="en-GB" sz="1200" b="0" i="0" u="none" strike="noStrike" baseline="0" dirty="0">
                <a:latin typeface="SabonMT"/>
              </a:rPr>
              <a:t>are reading, you are moving your eyes along the lines of text—effortlessly. You are paying attention to reading; you perceive the</a:t>
            </a:r>
            <a:r>
              <a:rPr lang="en-NL" sz="1200" b="0" i="0" u="none" strike="noStrike" baseline="0" dirty="0">
                <a:latin typeface="SabonMT"/>
              </a:rPr>
              <a:t> </a:t>
            </a:r>
            <a:r>
              <a:rPr lang="en-GB" sz="1200" b="0" i="0" u="none" strike="noStrike" baseline="0" dirty="0">
                <a:latin typeface="SabonMT"/>
              </a:rPr>
              <a:t>words and know what they mean because you have learnt them and</a:t>
            </a:r>
            <a:r>
              <a:rPr lang="en-NL" sz="1200" b="0" i="0" u="none" strike="noStrike" baseline="0" dirty="0">
                <a:latin typeface="SabonMT"/>
              </a:rPr>
              <a:t> </a:t>
            </a:r>
            <a:r>
              <a:rPr lang="en-GB" sz="1200" b="0" i="0" u="none" strike="noStrike" baseline="0" dirty="0">
                <a:latin typeface="SabonMT"/>
              </a:rPr>
              <a:t>they are stored in your memory. As you read on you may learn new</a:t>
            </a:r>
            <a:r>
              <a:rPr lang="en-NL" sz="1200" b="0" i="0" u="none" strike="noStrike" baseline="0" dirty="0">
                <a:latin typeface="SabonMT"/>
              </a:rPr>
              <a:t> </a:t>
            </a:r>
            <a:r>
              <a:rPr lang="en-GB" sz="1200" b="0" i="0" u="none" strike="noStrike" baseline="0" dirty="0">
                <a:latin typeface="SabonMT"/>
              </a:rPr>
              <a:t>things that will also become stored in memory, but how will you be</a:t>
            </a:r>
            <a:r>
              <a:rPr lang="en-NL" sz="1200" b="0" i="0" u="none" strike="noStrike" baseline="0" dirty="0">
                <a:latin typeface="SabonMT"/>
              </a:rPr>
              <a:t> </a:t>
            </a:r>
            <a:r>
              <a:rPr lang="en-GB" sz="1200" b="0" i="0" u="none" strike="noStrike" baseline="0" dirty="0">
                <a:latin typeface="SabonMT"/>
              </a:rPr>
              <a:t>able to recall what you have learned when it comes to </a:t>
            </a:r>
            <a:r>
              <a:rPr lang="en-NL" sz="1200" b="0" i="0" u="none" strike="noStrike" baseline="0" dirty="0">
                <a:latin typeface="SabonMT"/>
              </a:rPr>
              <a:t>applying it to the project brief</a:t>
            </a:r>
            <a:r>
              <a:rPr lang="en-GB" sz="1200" b="0" i="0" u="none" strike="noStrike" baseline="0" dirty="0">
                <a:latin typeface="SabonMT"/>
              </a:rPr>
              <a:t>?</a:t>
            </a:r>
            <a:endParaRPr lang="en-GB" dirty="0"/>
          </a:p>
          <a:p>
            <a:endParaRPr lang="en-NL" dirty="0"/>
          </a:p>
          <a:p>
            <a:pPr algn="l"/>
            <a:r>
              <a:rPr lang="en-GB" sz="1800" b="0" i="0" u="none" strike="noStrike" baseline="0" dirty="0">
                <a:latin typeface="SabonMT"/>
              </a:rPr>
              <a:t>The environment</a:t>
            </a:r>
            <a:r>
              <a:rPr lang="en-NL" sz="1800" b="0" i="0" u="none" strike="noStrike" baseline="0" dirty="0">
                <a:latin typeface="SabonMT"/>
              </a:rPr>
              <a:t> </a:t>
            </a:r>
            <a:r>
              <a:rPr lang="en-GB" sz="1800" b="0" i="0" u="none" strike="noStrike" baseline="0" dirty="0">
                <a:latin typeface="SabonMT"/>
              </a:rPr>
              <a:t>provides a rich source of </a:t>
            </a:r>
            <a:r>
              <a:rPr lang="en-NL" sz="1800" b="0" i="0" u="none" strike="noStrike" baseline="0" dirty="0">
                <a:latin typeface="SabonMT"/>
              </a:rPr>
              <a:t>information; of</a:t>
            </a:r>
            <a:r>
              <a:rPr lang="en-GB" sz="1800" b="0" i="0" u="none" strike="noStrike" baseline="0" dirty="0">
                <a:latin typeface="SabonMT"/>
              </a:rPr>
              <a:t>sights, sounds and smells, and we perceive it</a:t>
            </a:r>
            <a:r>
              <a:rPr lang="en-NL" sz="1800" b="0" i="0" u="none" strike="noStrike" baseline="0" dirty="0">
                <a:latin typeface="SabonMT"/>
              </a:rPr>
              <a:t> </a:t>
            </a:r>
            <a:r>
              <a:rPr lang="en-GB" sz="1800" b="0" i="0" u="none" strike="noStrike" baseline="0" dirty="0">
                <a:latin typeface="SabonMT"/>
              </a:rPr>
              <a:t>all around us. We attend to parts that interest us, look around it, make</a:t>
            </a:r>
            <a:r>
              <a:rPr lang="en-NL" sz="1800" b="0" i="0" u="none" strike="noStrike" baseline="0" dirty="0">
                <a:latin typeface="SabonMT"/>
              </a:rPr>
              <a:t> </a:t>
            </a:r>
            <a:r>
              <a:rPr lang="en-GB" sz="1800" b="0" i="0" u="none" strike="noStrike" baseline="0" dirty="0">
                <a:latin typeface="SabonMT"/>
              </a:rPr>
              <a:t>actions in it and upon it. We can remember what we did and what we</a:t>
            </a:r>
            <a:r>
              <a:rPr lang="en-NL" sz="1800" b="0" i="0" u="none" strike="noStrike" baseline="0" dirty="0">
                <a:latin typeface="SabonMT"/>
              </a:rPr>
              <a:t> </a:t>
            </a:r>
            <a:r>
              <a:rPr lang="en-GB" sz="1800" b="0" i="0" u="none" strike="noStrike" baseline="0" dirty="0">
                <a:latin typeface="SabonMT"/>
              </a:rPr>
              <a:t>heard and who we saw some time later. In this complex environment</a:t>
            </a:r>
            <a:r>
              <a:rPr lang="en-NL" sz="1800" b="0" i="0" u="none" strike="noStrike" baseline="0" dirty="0">
                <a:latin typeface="SabonMT"/>
              </a:rPr>
              <a:t> </a:t>
            </a:r>
            <a:r>
              <a:rPr lang="en-GB" sz="1800" b="0" i="0" u="none" strike="noStrike" baseline="0" dirty="0">
                <a:latin typeface="SabonMT"/>
              </a:rPr>
              <a:t>we need to know who we are, where we are, what is around us and</a:t>
            </a:r>
            <a:r>
              <a:rPr lang="en-NL" sz="1800" b="0" i="0" u="none" strike="noStrike" baseline="0" dirty="0">
                <a:latin typeface="SabonMT"/>
              </a:rPr>
              <a:t> </a:t>
            </a:r>
            <a:r>
              <a:rPr lang="en-GB" sz="1800" b="0" i="0" u="none" strike="noStrike" baseline="0" dirty="0">
                <a:latin typeface="SabonMT"/>
              </a:rPr>
              <a:t>where things are in relation to each other and to us. We need to decide</a:t>
            </a:r>
            <a:r>
              <a:rPr lang="en-NL" sz="1800" b="0" i="0" u="none" strike="noStrike" baseline="0" dirty="0">
                <a:latin typeface="SabonMT"/>
              </a:rPr>
              <a:t> </a:t>
            </a:r>
            <a:r>
              <a:rPr lang="en-GB" sz="1800" b="0" i="0" u="none" strike="noStrike" baseline="0" dirty="0">
                <a:latin typeface="SabonMT"/>
              </a:rPr>
              <a:t>whether what we detect is important, and how we should respond to it.</a:t>
            </a:r>
            <a:r>
              <a:rPr lang="en-NL" sz="1800" b="0" i="0" u="none" strike="noStrike" baseline="0" dirty="0">
                <a:latin typeface="SabonMT"/>
              </a:rPr>
              <a:t> </a:t>
            </a:r>
            <a:r>
              <a:rPr lang="en-GB" sz="1800" b="0" i="0" u="none" strike="noStrike" baseline="0" dirty="0">
                <a:latin typeface="SabonMT"/>
              </a:rPr>
              <a:t>All these things seem so familiar, simple and effortless it would be</a:t>
            </a:r>
            <a:r>
              <a:rPr lang="en-NL" sz="1800" b="0" i="0" u="none" strike="noStrike" baseline="0" dirty="0">
                <a:latin typeface="SabonMT"/>
              </a:rPr>
              <a:t> </a:t>
            </a:r>
            <a:r>
              <a:rPr lang="en-GB" sz="1800" b="0" i="0" u="none" strike="noStrike" baseline="0" dirty="0">
                <a:latin typeface="SabonMT"/>
              </a:rPr>
              <a:t>easy to think there is little to explain—we just ‘do’ them. However,</a:t>
            </a:r>
            <a:r>
              <a:rPr lang="en-NL" sz="1800" b="0" i="0" u="none" strike="noStrike" baseline="0" dirty="0">
                <a:latin typeface="SabonMT"/>
              </a:rPr>
              <a:t> </a:t>
            </a:r>
            <a:r>
              <a:rPr lang="en-GB" sz="1800" b="0" i="0" u="none" strike="noStrike" baseline="0" dirty="0">
                <a:latin typeface="SabonMT"/>
              </a:rPr>
              <a:t>the way we are able to encode, interpret and respond to the complexity</a:t>
            </a:r>
            <a:r>
              <a:rPr lang="en-NL" sz="1800" b="0" i="0" u="none" strike="noStrike" baseline="0" dirty="0">
                <a:latin typeface="SabonMT"/>
              </a:rPr>
              <a:t> </a:t>
            </a:r>
            <a:r>
              <a:rPr lang="en-GB" sz="1800" b="0" i="0" u="none" strike="noStrike" baseline="0" dirty="0">
                <a:latin typeface="SabonMT"/>
              </a:rPr>
              <a:t>of stimuli around us does need explanation. This is an exciting and</a:t>
            </a:r>
            <a:r>
              <a:rPr lang="en-NL" sz="1800" b="0" i="0" u="none" strike="noStrike" baseline="0" dirty="0">
                <a:latin typeface="SabonMT"/>
              </a:rPr>
              <a:t> </a:t>
            </a:r>
            <a:r>
              <a:rPr lang="en-GB" sz="1800" b="0" i="0" u="none" strike="noStrike" baseline="0" dirty="0">
                <a:latin typeface="SabonMT"/>
              </a:rPr>
              <a:t>challenging task, and it is at the heart of the questions asked by</a:t>
            </a:r>
            <a:r>
              <a:rPr lang="en-NL" sz="1800" b="0" i="0" u="none" strike="noStrike" baseline="0" dirty="0">
                <a:latin typeface="SabonMT"/>
              </a:rPr>
              <a:t> </a:t>
            </a:r>
            <a:r>
              <a:rPr lang="en-GB" sz="1800" b="0" i="0" u="none" strike="noStrike" baseline="0" dirty="0">
                <a:latin typeface="SabonMT"/>
              </a:rPr>
              <a:t>cognitive </a:t>
            </a:r>
            <a:r>
              <a:rPr lang="en-NL" sz="1800" b="0" i="0" u="none" strike="noStrike" baseline="0" dirty="0">
                <a:latin typeface="SabonMT"/>
              </a:rPr>
              <a:t>scientist and it is what you need to define in code to create a robot!</a:t>
            </a:r>
            <a:endParaRPr lang="en-GB" dirty="0"/>
          </a:p>
        </p:txBody>
      </p:sp>
      <p:sp>
        <p:nvSpPr>
          <p:cNvPr id="4" name="Slide Number Placeholder 3"/>
          <p:cNvSpPr>
            <a:spLocks noGrp="1"/>
          </p:cNvSpPr>
          <p:nvPr>
            <p:ph type="sldNum" sz="quarter" idx="5"/>
          </p:nvPr>
        </p:nvSpPr>
        <p:spPr/>
        <p:txBody>
          <a:bodyPr/>
          <a:lstStyle/>
          <a:p>
            <a:fld id="{28FC5874-2264-DB45-A455-DDA96B8CCAE6}" type="slidenum">
              <a:rPr lang="nl-NL" smtClean="0"/>
              <a:t>3</a:t>
            </a:fld>
            <a:endParaRPr lang="nl-NL"/>
          </a:p>
        </p:txBody>
      </p:sp>
    </p:spTree>
    <p:extLst>
      <p:ext uri="{BB962C8B-B14F-4D97-AF65-F5344CB8AC3E}">
        <p14:creationId xmlns:p14="http://schemas.microsoft.com/office/powerpoint/2010/main" val="430136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baseline="0" dirty="0">
                <a:latin typeface="SabonMT"/>
              </a:rPr>
              <a:t>When psychology first began it was believed that it</a:t>
            </a:r>
            <a:r>
              <a:rPr lang="en-NL" sz="1200" b="0" i="0" u="none" strike="noStrike" baseline="0" dirty="0">
                <a:latin typeface="SabonMT"/>
              </a:rPr>
              <a:t> </a:t>
            </a:r>
            <a:r>
              <a:rPr lang="en-GB" sz="1200" b="0" i="0" u="none" strike="noStrike" baseline="0" dirty="0">
                <a:latin typeface="SabonMT"/>
              </a:rPr>
              <a:t>should be the study of conscious experience. </a:t>
            </a:r>
            <a:r>
              <a:rPr lang="en-NL" sz="1200" b="0" i="0" u="none" strike="noStrike" baseline="0" dirty="0">
                <a:latin typeface="SabonMT"/>
              </a:rPr>
              <a:t>*Talk about introspection*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L" sz="1200" b="0" i="0" u="none" strike="noStrike" baseline="0" dirty="0">
              <a:latin typeface="Sabon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baseline="0" dirty="0">
                <a:latin typeface="SabonMT"/>
              </a:rPr>
              <a:t>The early</a:t>
            </a:r>
            <a:r>
              <a:rPr lang="en-NL" sz="1200" b="0" i="0" u="none" strike="noStrike" baseline="0" dirty="0">
                <a:latin typeface="SabonMT"/>
              </a:rPr>
              <a:t> </a:t>
            </a:r>
            <a:r>
              <a:rPr lang="en-GB" sz="1200" b="0" i="0" u="none" strike="noStrike" baseline="0" dirty="0">
                <a:latin typeface="SabonMT"/>
              </a:rPr>
              <a:t>psychologists such as William James (1890) appreciated</a:t>
            </a:r>
            <a:r>
              <a:rPr lang="en-NL" sz="1200" b="0" i="0" u="none" strike="noStrike" baseline="0" dirty="0">
                <a:latin typeface="SabonMT"/>
              </a:rPr>
              <a:t> </a:t>
            </a:r>
            <a:r>
              <a:rPr lang="en-GB" sz="1200" b="0" i="0" u="none" strike="noStrike" baseline="0" dirty="0">
                <a:latin typeface="SabonMT"/>
              </a:rPr>
              <a:t>the intimate relationship between attention, perception</a:t>
            </a:r>
            <a:r>
              <a:rPr lang="en-NL" sz="1200" b="0" i="0" u="none" strike="noStrike" baseline="0" dirty="0">
                <a:latin typeface="SabonMT"/>
              </a:rPr>
              <a:t> </a:t>
            </a:r>
            <a:r>
              <a:rPr lang="en-GB" sz="1200" b="0" i="0" u="none" strike="noStrike" baseline="0" dirty="0">
                <a:latin typeface="SabonMT"/>
              </a:rPr>
              <a:t>and memory, and produced some of the best subjective</a:t>
            </a:r>
            <a:r>
              <a:rPr lang="en-NL" sz="1200" b="0" i="0" u="none" strike="noStrike" baseline="0" dirty="0">
                <a:latin typeface="SabonMT"/>
              </a:rPr>
              <a:t> </a:t>
            </a:r>
            <a:r>
              <a:rPr lang="en-GB" sz="1200" b="0" i="0" u="none" strike="noStrike" baseline="0" dirty="0">
                <a:latin typeface="SabonMT"/>
              </a:rPr>
              <a:t>descriptions of the contents and operations of the</a:t>
            </a:r>
            <a:r>
              <a:rPr lang="en-NL" sz="1200" b="0" i="0" u="none" strike="noStrike" baseline="0" dirty="0">
                <a:latin typeface="SabonMT"/>
              </a:rPr>
              <a:t> </a:t>
            </a:r>
            <a:r>
              <a:rPr lang="en-GB" sz="1200" b="0" i="0" u="none" strike="noStrike" baseline="0" dirty="0">
                <a:latin typeface="SabonMT"/>
              </a:rPr>
              <a:t>mind. Even before James, other researchers attempted</a:t>
            </a:r>
            <a:r>
              <a:rPr lang="en-NL" sz="1200" b="0" i="0" u="none" strike="noStrike" baseline="0" dirty="0">
                <a:latin typeface="SabonMT"/>
              </a:rPr>
              <a:t> </a:t>
            </a:r>
            <a:r>
              <a:rPr lang="en-GB" sz="1200" b="0" i="0" u="none" strike="noStrike" baseline="0" dirty="0">
                <a:latin typeface="SabonMT"/>
              </a:rPr>
              <a:t>to measure the units of sensation that they believed</a:t>
            </a:r>
            <a:r>
              <a:rPr lang="en-NL" sz="1200" b="0" i="0" u="none" strike="noStrike" baseline="0" dirty="0">
                <a:latin typeface="SabonMT"/>
              </a:rPr>
              <a:t> </a:t>
            </a:r>
            <a:r>
              <a:rPr lang="en-GB" sz="1200" b="0" i="0" u="none" strike="noStrike" baseline="0" dirty="0">
                <a:latin typeface="SabonMT"/>
              </a:rPr>
              <a:t>made up the primitive units of experience. For many</a:t>
            </a:r>
            <a:r>
              <a:rPr lang="en-NL" sz="1200" b="0" i="0" u="none" strike="noStrike" baseline="0" dirty="0">
                <a:latin typeface="SabonMT"/>
              </a:rPr>
              <a:t> </a:t>
            </a:r>
            <a:r>
              <a:rPr lang="en-GB" sz="1200" b="0" i="0" u="none" strike="noStrike" baseline="0" dirty="0">
                <a:latin typeface="SabonMT"/>
              </a:rPr>
              <a:t>years the study of the contents of mind were abandoned</a:t>
            </a:r>
            <a:r>
              <a:rPr lang="en-NL" sz="1200" b="0" i="0" u="none" strike="noStrike" baseline="0" dirty="0">
                <a:latin typeface="SabonMT"/>
              </a:rPr>
              <a:t> </a:t>
            </a:r>
            <a:r>
              <a:rPr lang="en-GB" sz="1200" b="0" i="0" u="none" strike="noStrike" baseline="0" dirty="0">
                <a:latin typeface="SabonMT"/>
              </a:rPr>
              <a:t>as impossible to measure scientifically while the</a:t>
            </a:r>
            <a:r>
              <a:rPr lang="en-NL" sz="1200" b="0" i="0" u="none" strike="noStrike" baseline="0" dirty="0">
                <a:latin typeface="SabonMT"/>
              </a:rPr>
              <a:t> </a:t>
            </a:r>
            <a:r>
              <a:rPr lang="en-GB" sz="1200" b="0" i="0" u="none" strike="noStrike" baseline="0" dirty="0">
                <a:latin typeface="SabonMT"/>
              </a:rPr>
              <a:t>Behaviourist movement concentrated on stimulus–response relationships.</a:t>
            </a:r>
            <a:endParaRPr lang="en-GB" dirty="0"/>
          </a:p>
          <a:p>
            <a:endParaRPr lang="en-GB" dirty="0"/>
          </a:p>
        </p:txBody>
      </p:sp>
      <p:sp>
        <p:nvSpPr>
          <p:cNvPr id="4" name="Slide Number Placeholder 3"/>
          <p:cNvSpPr>
            <a:spLocks noGrp="1"/>
          </p:cNvSpPr>
          <p:nvPr>
            <p:ph type="sldNum" sz="quarter" idx="5"/>
          </p:nvPr>
        </p:nvSpPr>
        <p:spPr/>
        <p:txBody>
          <a:bodyPr/>
          <a:lstStyle/>
          <a:p>
            <a:fld id="{28FC5874-2264-DB45-A455-DDA96B8CCAE6}" type="slidenum">
              <a:rPr lang="nl-NL" smtClean="0"/>
              <a:t>4</a:t>
            </a:fld>
            <a:endParaRPr lang="nl-NL"/>
          </a:p>
        </p:txBody>
      </p:sp>
    </p:spTree>
    <p:extLst>
      <p:ext uri="{BB962C8B-B14F-4D97-AF65-F5344CB8AC3E}">
        <p14:creationId xmlns:p14="http://schemas.microsoft.com/office/powerpoint/2010/main" val="2105002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GB" dirty="0"/>
          </a:p>
        </p:txBody>
      </p:sp>
      <p:sp>
        <p:nvSpPr>
          <p:cNvPr id="4" name="Slide Number Placeholder 3"/>
          <p:cNvSpPr>
            <a:spLocks noGrp="1"/>
          </p:cNvSpPr>
          <p:nvPr>
            <p:ph type="sldNum" sz="quarter" idx="5"/>
          </p:nvPr>
        </p:nvSpPr>
        <p:spPr/>
        <p:txBody>
          <a:bodyPr/>
          <a:lstStyle/>
          <a:p>
            <a:fld id="{28FC5874-2264-DB45-A455-DDA96B8CCAE6}" type="slidenum">
              <a:rPr lang="nl-NL" smtClean="0"/>
              <a:t>5</a:t>
            </a:fld>
            <a:endParaRPr lang="nl-NL"/>
          </a:p>
        </p:txBody>
      </p:sp>
    </p:spTree>
    <p:extLst>
      <p:ext uri="{BB962C8B-B14F-4D97-AF65-F5344CB8AC3E}">
        <p14:creationId xmlns:p14="http://schemas.microsoft.com/office/powerpoint/2010/main" val="1602592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NL" dirty="0"/>
              <a:t>On the </a:t>
            </a:r>
            <a:r>
              <a:rPr lang="en-NL" dirty="0" err="1"/>
              <a:t>sep</a:t>
            </a:r>
            <a:r>
              <a:rPr lang="en-US" dirty="0"/>
              <a:t>a</a:t>
            </a:r>
            <a:r>
              <a:rPr lang="en-NL" dirty="0"/>
              <a:t>rate parts: </a:t>
            </a:r>
          </a:p>
          <a:p>
            <a:pPr algn="l"/>
            <a:r>
              <a:rPr lang="en-GB" sz="1800" b="0" i="0" u="none" strike="noStrike" baseline="0" dirty="0">
                <a:latin typeface="SabonMT"/>
              </a:rPr>
              <a:t>This approach is taken to aid clarity of explanation,</a:t>
            </a:r>
            <a:r>
              <a:rPr lang="en-NL" sz="1800" b="0" i="0" u="none" strike="noStrike" baseline="0" dirty="0">
                <a:latin typeface="SabonMT"/>
              </a:rPr>
              <a:t> </a:t>
            </a:r>
            <a:r>
              <a:rPr lang="en-GB" sz="1800" b="0" i="0" u="none" strike="noStrike" baseline="0" dirty="0">
                <a:latin typeface="SabonMT"/>
              </a:rPr>
              <a:t>but in so doing, can give the impression that individual aspects of</a:t>
            </a:r>
            <a:r>
              <a:rPr lang="en-NL" sz="1800" b="0" i="0" u="none" strike="noStrike" baseline="0" dirty="0">
                <a:latin typeface="SabonMT"/>
              </a:rPr>
              <a:t> </a:t>
            </a:r>
            <a:r>
              <a:rPr lang="en-GB" sz="1800" b="0" i="0" u="none" strike="noStrike" baseline="0" dirty="0">
                <a:latin typeface="SabonMT"/>
              </a:rPr>
              <a:t>cognition can be understood in isolation from each other. However, it</a:t>
            </a:r>
            <a:r>
              <a:rPr lang="en-NL" sz="1800" b="0" i="0" u="none" strike="noStrike" baseline="0" dirty="0">
                <a:latin typeface="SabonMT"/>
              </a:rPr>
              <a:t> </a:t>
            </a:r>
            <a:r>
              <a:rPr lang="en-GB" sz="1800" b="0" i="0" u="none" strike="noStrike" baseline="0" dirty="0">
                <a:latin typeface="SabonMT"/>
              </a:rPr>
              <a:t>is always important to remember that to properly understand the role</a:t>
            </a:r>
            <a:r>
              <a:rPr lang="en-NL" sz="1800" b="0" i="0" u="none" strike="noStrike" baseline="0" dirty="0">
                <a:latin typeface="SabonMT"/>
              </a:rPr>
              <a:t> </a:t>
            </a:r>
            <a:r>
              <a:rPr lang="en-GB" sz="1800" b="0" i="0" u="none" strike="noStrike" baseline="0" dirty="0">
                <a:latin typeface="SabonMT"/>
              </a:rPr>
              <a:t>of any single aspect of cognition we must appreciate how that role is</a:t>
            </a:r>
            <a:r>
              <a:rPr lang="en-NL" sz="1800" b="0" i="0" u="none" strike="noStrike" baseline="0" dirty="0">
                <a:latin typeface="SabonMT"/>
              </a:rPr>
              <a:t> </a:t>
            </a:r>
            <a:r>
              <a:rPr lang="en-GB" sz="1800" b="0" i="0" u="none" strike="noStrike" baseline="0" dirty="0">
                <a:latin typeface="SabonMT"/>
              </a:rPr>
              <a:t>dependent upon and interacts with other aspects.</a:t>
            </a:r>
            <a:r>
              <a:rPr lang="en-NL" sz="1800" b="0" i="0" u="none" strike="noStrike" baseline="0" dirty="0">
                <a:latin typeface="SabonMT"/>
              </a:rPr>
              <a:t> </a:t>
            </a:r>
            <a:endParaRPr lang="en-GB" dirty="0"/>
          </a:p>
        </p:txBody>
      </p:sp>
      <p:sp>
        <p:nvSpPr>
          <p:cNvPr id="4" name="Slide Number Placeholder 3"/>
          <p:cNvSpPr>
            <a:spLocks noGrp="1"/>
          </p:cNvSpPr>
          <p:nvPr>
            <p:ph type="sldNum" sz="quarter" idx="5"/>
          </p:nvPr>
        </p:nvSpPr>
        <p:spPr/>
        <p:txBody>
          <a:bodyPr/>
          <a:lstStyle/>
          <a:p>
            <a:fld id="{28FC5874-2264-DB45-A455-DDA96B8CCAE6}" type="slidenum">
              <a:rPr lang="nl-NL" smtClean="0"/>
              <a:t>6</a:t>
            </a:fld>
            <a:endParaRPr lang="nl-NL"/>
          </a:p>
        </p:txBody>
      </p:sp>
    </p:spTree>
    <p:extLst>
      <p:ext uri="{BB962C8B-B14F-4D97-AF65-F5344CB8AC3E}">
        <p14:creationId xmlns:p14="http://schemas.microsoft.com/office/powerpoint/2010/main" val="309442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28FC5874-2264-DB45-A455-DDA96B8CCAE6}" type="slidenum">
              <a:rPr lang="nl-NL" smtClean="0"/>
              <a:t>13</a:t>
            </a:fld>
            <a:endParaRPr lang="nl-NL"/>
          </a:p>
        </p:txBody>
      </p:sp>
    </p:spTree>
    <p:extLst>
      <p:ext uri="{BB962C8B-B14F-4D97-AF65-F5344CB8AC3E}">
        <p14:creationId xmlns:p14="http://schemas.microsoft.com/office/powerpoint/2010/main" val="20020907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What does extended mind theory state? Or what is an extended mind?</a:t>
            </a:r>
          </a:p>
          <a:p>
            <a:pPr marL="0" indent="0">
              <a:buFont typeface="Arial" panose="020B0604020202020204" pitchFamily="34" charset="0"/>
              <a:buNone/>
            </a:pPr>
            <a:r>
              <a:rPr lang="en-GB" b="1" dirty="0"/>
              <a:t>[click to add definition]</a:t>
            </a:r>
          </a:p>
          <a:p>
            <a:pPr marL="171450" indent="-171450">
              <a:buFont typeface="Arial" panose="020B0604020202020204" pitchFamily="34" charset="0"/>
              <a:buChar char="•"/>
            </a:pPr>
            <a:r>
              <a:rPr lang="en-GB" dirty="0"/>
              <a:t>Can you name some examples of mind extensions?</a:t>
            </a:r>
          </a:p>
          <a:p>
            <a:pPr marL="171450" indent="-171450">
              <a:buFont typeface="Arial" panose="020B0604020202020204" pitchFamily="34" charset="0"/>
              <a:buChar char="•"/>
            </a:pPr>
            <a:r>
              <a:rPr lang="en-GB" dirty="0"/>
              <a:t>What is the difference between the mind and the consciousness</a:t>
            </a:r>
            <a:r>
              <a:rPr lang="en-NL" dirty="0"/>
              <a:t>/brain</a:t>
            </a:r>
            <a:r>
              <a:rPr lang="en-GB" dirty="0"/>
              <a:t>?</a:t>
            </a:r>
          </a:p>
          <a:p>
            <a:pPr marL="171450" indent="-171450">
              <a:buFont typeface="Arial" panose="020B0604020202020204" pitchFamily="34" charset="0"/>
              <a:buChar char="•"/>
            </a:pPr>
            <a:r>
              <a:rPr lang="en-GB" dirty="0"/>
              <a:t>What is the value of Extended Mind Theory for Human Computer interaction?</a:t>
            </a:r>
          </a:p>
          <a:p>
            <a:pPr marL="171450" indent="-171450">
              <a:buFont typeface="Arial" panose="020B0604020202020204" pitchFamily="34" charset="0"/>
              <a:buChar char="•"/>
            </a:pPr>
            <a:r>
              <a:rPr lang="en-GB" dirty="0"/>
              <a:t>What are the implications Extended Mind Theory for Human-</a:t>
            </a:r>
            <a:r>
              <a:rPr lang="en-GB" dirty="0" err="1"/>
              <a:t>centered</a:t>
            </a:r>
            <a:r>
              <a:rPr lang="en-GB" dirty="0"/>
              <a:t> Artificial Intelligence?</a:t>
            </a:r>
            <a:endParaRPr lang="en-US" dirty="0"/>
          </a:p>
        </p:txBody>
      </p:sp>
      <p:sp>
        <p:nvSpPr>
          <p:cNvPr id="4" name="Slide Number Placeholder 3"/>
          <p:cNvSpPr>
            <a:spLocks noGrp="1"/>
          </p:cNvSpPr>
          <p:nvPr>
            <p:ph type="sldNum" sz="quarter" idx="5"/>
          </p:nvPr>
        </p:nvSpPr>
        <p:spPr/>
        <p:txBody>
          <a:bodyPr/>
          <a:lstStyle/>
          <a:p>
            <a:fld id="{28FC5874-2264-DB45-A455-DDA96B8CCAE6}" type="slidenum">
              <a:rPr lang="nl-NL" smtClean="0"/>
              <a:t>15</a:t>
            </a:fld>
            <a:endParaRPr lang="nl-NL"/>
          </a:p>
        </p:txBody>
      </p:sp>
    </p:spTree>
    <p:extLst>
      <p:ext uri="{BB962C8B-B14F-4D97-AF65-F5344CB8AC3E}">
        <p14:creationId xmlns:p14="http://schemas.microsoft.com/office/powerpoint/2010/main" val="3712138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What does Network-Enabled Cognition theory state? </a:t>
            </a:r>
          </a:p>
          <a:p>
            <a:pPr marL="0" indent="0">
              <a:buFont typeface="Arial" panose="020B0604020202020204" pitchFamily="34" charset="0"/>
              <a:buNone/>
            </a:pPr>
            <a:r>
              <a:rPr lang="en-GB" b="1" dirty="0"/>
              <a:t>[click to add definition]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nl-NL" dirty="0" err="1">
                <a:sym typeface="Wingdings" panose="05000000000000000000" pitchFamily="2" charset="2"/>
              </a:rPr>
              <a:t>Cognitive</a:t>
            </a:r>
            <a:r>
              <a:rPr lang="nl-NL" dirty="0">
                <a:sym typeface="Wingdings" panose="05000000000000000000" pitchFamily="2" charset="2"/>
              </a:rPr>
              <a:t> </a:t>
            </a:r>
            <a:r>
              <a:rPr lang="nl-NL" dirty="0" err="1">
                <a:sym typeface="Wingdings" panose="05000000000000000000" pitchFamily="2" charset="2"/>
              </a:rPr>
              <a:t>capacity</a:t>
            </a:r>
            <a:r>
              <a:rPr lang="nl-NL" dirty="0">
                <a:sym typeface="Wingdings" panose="05000000000000000000" pitchFamily="2" charset="2"/>
              </a:rPr>
              <a:t>; </a:t>
            </a:r>
            <a:r>
              <a:rPr lang="nl-NL" dirty="0" err="1">
                <a:sym typeface="Wingdings" panose="05000000000000000000" pitchFamily="2" charset="2"/>
              </a:rPr>
              <a:t>working</a:t>
            </a:r>
            <a:r>
              <a:rPr lang="nl-NL" dirty="0">
                <a:sym typeface="Wingdings" panose="05000000000000000000" pitchFamily="2" charset="2"/>
              </a:rPr>
              <a:t> memory is </a:t>
            </a:r>
            <a:r>
              <a:rPr lang="nl-NL" dirty="0" err="1">
                <a:sym typeface="Wingdings" panose="05000000000000000000" pitchFamily="2" charset="2"/>
              </a:rPr>
              <a:t>very</a:t>
            </a:r>
            <a:r>
              <a:rPr lang="nl-NL" dirty="0">
                <a:sym typeface="Wingdings" panose="05000000000000000000" pitchFamily="2" charset="2"/>
              </a:rPr>
              <a:t> </a:t>
            </a:r>
            <a:r>
              <a:rPr lang="nl-NL" dirty="0" err="1">
                <a:sym typeface="Wingdings" panose="05000000000000000000" pitchFamily="2" charset="2"/>
              </a:rPr>
              <a:t>limited</a:t>
            </a:r>
            <a:r>
              <a:rPr lang="nl-NL" dirty="0">
                <a:sym typeface="Wingdings" panose="05000000000000000000" pitchFamily="2" charset="2"/>
              </a:rPr>
              <a:t> (</a:t>
            </a:r>
            <a:r>
              <a:rPr lang="nl-NL" dirty="0" err="1">
                <a:sym typeface="Wingdings" panose="05000000000000000000" pitchFamily="2" charset="2"/>
              </a:rPr>
              <a:t>consicous</a:t>
            </a:r>
            <a:r>
              <a:rPr lang="nl-NL" dirty="0">
                <a:sym typeface="Wingdings" panose="05000000000000000000" pitchFamily="2" charset="2"/>
              </a:rPr>
              <a:t> 100 bits, </a:t>
            </a:r>
            <a:r>
              <a:rPr lang="nl-NL" dirty="0" err="1">
                <a:sym typeface="Wingdings" panose="05000000000000000000" pitchFamily="2" charset="2"/>
              </a:rPr>
              <a:t>unconsicious</a:t>
            </a:r>
            <a:r>
              <a:rPr lang="nl-NL" dirty="0">
                <a:sym typeface="Wingdings" panose="05000000000000000000" pitchFamily="2" charset="2"/>
              </a:rPr>
              <a:t> 100k bits) ; AI is </a:t>
            </a:r>
            <a:r>
              <a:rPr lang="nl-NL" dirty="0" err="1">
                <a:sym typeface="Wingdings" panose="05000000000000000000" pitchFamily="2" charset="2"/>
              </a:rPr>
              <a:t>only</a:t>
            </a:r>
            <a:r>
              <a:rPr lang="nl-NL" dirty="0">
                <a:sym typeface="Wingdings" panose="05000000000000000000" pitchFamily="2" charset="2"/>
              </a:rPr>
              <a:t> </a:t>
            </a:r>
            <a:r>
              <a:rPr lang="nl-NL" dirty="0" err="1">
                <a:sym typeface="Wingdings" panose="05000000000000000000" pitchFamily="2" charset="2"/>
              </a:rPr>
              <a:t>limited</a:t>
            </a:r>
            <a:r>
              <a:rPr lang="nl-NL" dirty="0">
                <a:sym typeface="Wingdings" panose="05000000000000000000" pitchFamily="2" charset="2"/>
              </a:rPr>
              <a:t> </a:t>
            </a:r>
            <a:r>
              <a:rPr lang="nl-NL" dirty="0" err="1">
                <a:sym typeface="Wingdings" panose="05000000000000000000" pitchFamily="2" charset="2"/>
              </a:rPr>
              <a:t>by</a:t>
            </a:r>
            <a:r>
              <a:rPr lang="nl-NL" dirty="0">
                <a:sym typeface="Wingdings" panose="05000000000000000000" pitchFamily="2" charset="2"/>
              </a:rPr>
              <a:t> </a:t>
            </a:r>
            <a:r>
              <a:rPr lang="nl-NL" dirty="0" err="1">
                <a:sym typeface="Wingdings" panose="05000000000000000000" pitchFamily="2" charset="2"/>
              </a:rPr>
              <a:t>the</a:t>
            </a:r>
            <a:r>
              <a:rPr lang="nl-NL" dirty="0">
                <a:sym typeface="Wingdings" panose="05000000000000000000" pitchFamily="2" charset="2"/>
              </a:rPr>
              <a:t> </a:t>
            </a:r>
            <a:r>
              <a:rPr lang="nl-NL" dirty="0" err="1">
                <a:sym typeface="Wingdings" panose="05000000000000000000" pitchFamily="2" charset="2"/>
              </a:rPr>
              <a:t>computation</a:t>
            </a:r>
            <a:r>
              <a:rPr lang="nl-NL" dirty="0">
                <a:sym typeface="Wingdings" panose="05000000000000000000" pitchFamily="2" charset="2"/>
              </a:rPr>
              <a:t> </a:t>
            </a:r>
            <a:r>
              <a:rPr lang="nl-NL" dirty="0" err="1">
                <a:sym typeface="Wingdings" panose="05000000000000000000" pitchFamily="2" charset="2"/>
              </a:rPr>
              <a:t>capacity</a:t>
            </a:r>
            <a:r>
              <a:rPr lang="nl-NL" dirty="0">
                <a:sym typeface="Wingdings" panose="05000000000000000000" pitchFamily="2" charset="2"/>
              </a:rPr>
              <a:t> </a:t>
            </a:r>
            <a:r>
              <a:rPr lang="nl-NL" dirty="0" err="1">
                <a:sym typeface="Wingdings" panose="05000000000000000000" pitchFamily="2" charset="2"/>
              </a:rPr>
              <a:t>available</a:t>
            </a:r>
            <a:r>
              <a:rPr lang="nl-NL" dirty="0">
                <a:sym typeface="Wingdings" panose="05000000000000000000" pitchFamily="2" charset="2"/>
              </a:rPr>
              <a:t> </a:t>
            </a:r>
            <a:r>
              <a:rPr lang="nl-NL" dirty="0" err="1">
                <a:sym typeface="Wingdings" panose="05000000000000000000" pitchFamily="2" charset="2"/>
              </a:rPr>
              <a:t>so</a:t>
            </a:r>
            <a:r>
              <a:rPr lang="nl-NL" dirty="0">
                <a:sym typeface="Wingdings" panose="05000000000000000000" pitchFamily="2" charset="2"/>
              </a:rPr>
              <a:t> </a:t>
            </a:r>
            <a:r>
              <a:rPr lang="nl-NL" dirty="0" err="1">
                <a:sym typeface="Wingdings" panose="05000000000000000000" pitchFamily="2" charset="2"/>
              </a:rPr>
              <a:t>it</a:t>
            </a:r>
            <a:r>
              <a:rPr lang="nl-NL" dirty="0">
                <a:sym typeface="Wingdings" panose="05000000000000000000" pitchFamily="2" charset="2"/>
              </a:rPr>
              <a:t> </a:t>
            </a:r>
            <a:r>
              <a:rPr lang="nl-NL" dirty="0" err="1">
                <a:sym typeface="Wingdings" panose="05000000000000000000" pitchFamily="2" charset="2"/>
              </a:rPr>
              <a:t>can</a:t>
            </a:r>
            <a:r>
              <a:rPr lang="nl-NL" dirty="0">
                <a:sym typeface="Wingdings" panose="05000000000000000000" pitchFamily="2" charset="2"/>
              </a:rPr>
              <a:t> </a:t>
            </a:r>
            <a:r>
              <a:rPr lang="nl-NL" dirty="0" err="1">
                <a:sym typeface="Wingdings" panose="05000000000000000000" pitchFamily="2" charset="2"/>
              </a:rPr>
              <a:t>be</a:t>
            </a:r>
            <a:r>
              <a:rPr lang="nl-NL" dirty="0">
                <a:sym typeface="Wingdings" panose="05000000000000000000" pitchFamily="2" charset="2"/>
              </a:rPr>
              <a:t> a </a:t>
            </a:r>
            <a:r>
              <a:rPr lang="nl-NL" dirty="0" err="1">
                <a:sym typeface="Wingdings" panose="05000000000000000000" pitchFamily="2" charset="2"/>
              </a:rPr>
              <a:t>great</a:t>
            </a:r>
            <a:r>
              <a:rPr lang="nl-NL" dirty="0">
                <a:sym typeface="Wingdings" panose="05000000000000000000" pitchFamily="2" charset="2"/>
              </a:rPr>
              <a:t> </a:t>
            </a:r>
            <a:r>
              <a:rPr lang="nl-NL" dirty="0" err="1">
                <a:sym typeface="Wingdings" panose="05000000000000000000" pitchFamily="2" charset="2"/>
              </a:rPr>
              <a:t>enrichment</a:t>
            </a:r>
            <a:r>
              <a:rPr lang="nl-NL" dirty="0">
                <a:sym typeface="Wingdings" panose="05000000000000000000" pitchFamily="2" charset="2"/>
              </a:rPr>
              <a:t> </a:t>
            </a:r>
            <a:r>
              <a:rPr lang="nl-NL" dirty="0" err="1">
                <a:sym typeface="Wingdings" panose="05000000000000000000" pitchFamily="2" charset="2"/>
              </a:rPr>
              <a:t>to</a:t>
            </a:r>
            <a:r>
              <a:rPr lang="nl-NL" dirty="0">
                <a:sym typeface="Wingdings" panose="05000000000000000000" pitchFamily="2" charset="2"/>
              </a:rPr>
              <a:t> </a:t>
            </a:r>
            <a:r>
              <a:rPr lang="nl-NL" dirty="0" err="1">
                <a:sym typeface="Wingdings" panose="05000000000000000000" pitchFamily="2" charset="2"/>
              </a:rPr>
              <a:t>our</a:t>
            </a:r>
            <a:r>
              <a:rPr lang="nl-NL" dirty="0">
                <a:sym typeface="Wingdings" panose="05000000000000000000" pitchFamily="2" charset="2"/>
              </a:rPr>
              <a:t> </a:t>
            </a:r>
            <a:r>
              <a:rPr lang="nl-NL" dirty="0" err="1">
                <a:sym typeface="Wingdings" panose="05000000000000000000" pitchFamily="2" charset="2"/>
              </a:rPr>
              <a:t>own</a:t>
            </a:r>
            <a:r>
              <a:rPr lang="nl-NL" dirty="0">
                <a:sym typeface="Wingdings" panose="05000000000000000000" pitchFamily="2" charset="2"/>
              </a:rPr>
              <a:t> </a:t>
            </a:r>
            <a:r>
              <a:rPr lang="nl-NL" dirty="0" err="1">
                <a:sym typeface="Wingdings" panose="05000000000000000000" pitchFamily="2" charset="2"/>
              </a:rPr>
              <a:t>intrensic</a:t>
            </a:r>
            <a:r>
              <a:rPr lang="nl-NL" dirty="0">
                <a:sym typeface="Wingdings" panose="05000000000000000000" pitchFamily="2" charset="2"/>
              </a:rPr>
              <a:t> </a:t>
            </a:r>
            <a:r>
              <a:rPr lang="nl-NL" dirty="0" err="1">
                <a:sym typeface="Wingdings" panose="05000000000000000000" pitchFamily="2" charset="2"/>
              </a:rPr>
              <a:t>cognitive</a:t>
            </a:r>
            <a:r>
              <a:rPr lang="nl-NL" dirty="0">
                <a:sym typeface="Wingdings" panose="05000000000000000000" pitchFamily="2" charset="2"/>
              </a:rPr>
              <a:t> </a:t>
            </a:r>
            <a:r>
              <a:rPr lang="nl-NL" dirty="0" err="1">
                <a:sym typeface="Wingdings" panose="05000000000000000000" pitchFamily="2" charset="2"/>
              </a:rPr>
              <a:t>capacity</a:t>
            </a:r>
            <a:endParaRPr lang="nl-NL" dirty="0">
              <a:sym typeface="Wingdings" panose="05000000000000000000" pitchFamily="2" charset="2"/>
            </a:endParaRPr>
          </a:p>
          <a:p>
            <a:pPr marL="0" indent="0">
              <a:buFont typeface="Arial" panose="020B0604020202020204" pitchFamily="34" charset="0"/>
              <a:buNone/>
            </a:pPr>
            <a:endParaRPr lang="en-GB" b="1" dirty="0"/>
          </a:p>
          <a:p>
            <a:pPr marL="171450" indent="-171450">
              <a:buFont typeface="Arial" panose="020B0604020202020204" pitchFamily="34" charset="0"/>
              <a:buChar char="•"/>
            </a:pPr>
            <a:r>
              <a:rPr lang="en-GB" dirty="0"/>
              <a:t>Can you name some examples of network-enabled cognition?</a:t>
            </a:r>
          </a:p>
          <a:p>
            <a:pPr marL="171450" indent="-171450">
              <a:buFont typeface="Arial" panose="020B0604020202020204" pitchFamily="34" charset="0"/>
              <a:buChar char="•"/>
            </a:pPr>
            <a:r>
              <a:rPr lang="en-GB" dirty="0"/>
              <a:t>What is the difference between the Extended Mind Theory  and the </a:t>
            </a:r>
            <a:r>
              <a:rPr lang="en-NL" dirty="0"/>
              <a:t>network-enabled cognition</a:t>
            </a:r>
            <a:r>
              <a:rPr lang="en-GB" dirty="0"/>
              <a:t>?</a:t>
            </a:r>
          </a:p>
          <a:p>
            <a:pPr marL="171450" indent="-171450">
              <a:buFont typeface="Arial" panose="020B0604020202020204" pitchFamily="34" charset="0"/>
              <a:buChar char="•"/>
            </a:pPr>
            <a:r>
              <a:rPr lang="en-GB" dirty="0"/>
              <a:t>What is the value of Network-Enabled Cognition for Human Computer interaction?</a:t>
            </a:r>
          </a:p>
          <a:p>
            <a:pPr marL="171450" indent="-171450">
              <a:buFont typeface="Arial" panose="020B0604020202020204" pitchFamily="34" charset="0"/>
              <a:buChar char="•"/>
            </a:pPr>
            <a:r>
              <a:rPr lang="en-GB" dirty="0"/>
              <a:t>What are the implications </a:t>
            </a:r>
            <a:r>
              <a:rPr lang="en-NL" dirty="0"/>
              <a:t>of </a:t>
            </a:r>
            <a:r>
              <a:rPr lang="en-GB" dirty="0"/>
              <a:t>Network-Enabled Cognition</a:t>
            </a:r>
            <a:r>
              <a:rPr lang="en-NL" dirty="0"/>
              <a:t> </a:t>
            </a:r>
            <a:r>
              <a:rPr lang="en-GB" dirty="0"/>
              <a:t>for Human-</a:t>
            </a:r>
            <a:r>
              <a:rPr lang="en-GB" dirty="0" err="1"/>
              <a:t>centered</a:t>
            </a:r>
            <a:r>
              <a:rPr lang="en-GB" dirty="0"/>
              <a:t> Artificial Intelligence?</a:t>
            </a:r>
            <a:endParaRPr lang="en-US" dirty="0"/>
          </a:p>
          <a:p>
            <a:endParaRPr lang="en-US" dirty="0"/>
          </a:p>
        </p:txBody>
      </p:sp>
      <p:sp>
        <p:nvSpPr>
          <p:cNvPr id="4" name="Slide Number Placeholder 3"/>
          <p:cNvSpPr>
            <a:spLocks noGrp="1"/>
          </p:cNvSpPr>
          <p:nvPr>
            <p:ph type="sldNum" sz="quarter" idx="5"/>
          </p:nvPr>
        </p:nvSpPr>
        <p:spPr/>
        <p:txBody>
          <a:bodyPr/>
          <a:lstStyle/>
          <a:p>
            <a:fld id="{28FC5874-2264-DB45-A455-DDA96B8CCAE6}" type="slidenum">
              <a:rPr lang="nl-NL" smtClean="0"/>
              <a:t>16</a:t>
            </a:fld>
            <a:endParaRPr lang="nl-NL"/>
          </a:p>
        </p:txBody>
      </p:sp>
    </p:spTree>
    <p:extLst>
      <p:ext uri="{BB962C8B-B14F-4D97-AF65-F5344CB8AC3E}">
        <p14:creationId xmlns:p14="http://schemas.microsoft.com/office/powerpoint/2010/main" val="30087630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A6C8C274-345F-C24F-B914-9D57A4FC4BF7}"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217146463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O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C85429B-7EB3-084A-A4F2-852F584DF39D}"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32645983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ISURE EVENT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76B00DB6-5B71-E84F-BC2E-BED7F0E7F3EC}"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3525"/>
            <a:ext cx="1357004" cy="1508483"/>
          </a:xfrm>
          <a:prstGeom prst="rect">
            <a:avLst/>
          </a:prstGeom>
        </p:spPr>
      </p:pic>
    </p:spTree>
    <p:extLst>
      <p:ext uri="{BB962C8B-B14F-4D97-AF65-F5344CB8AC3E}">
        <p14:creationId xmlns:p14="http://schemas.microsoft.com/office/powerpoint/2010/main" val="24434556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OGISTIC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FD12A8D7-D751-9541-9AE7-BF53D0FEBC02}"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28567368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E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448D5C6B-2343-F24D-8098-49B80807734D}"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168863102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OURIS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E1503BD7-7D4E-034E-A73D-34A96F7C2B9E}"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305061429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OWN 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CE4CE7ED-B6C7-5F49-A328-1F510803E59C}"/>
              </a:ext>
            </a:extLst>
          </p:cNvPr>
          <p:cNvSpPr>
            <a:spLocks noGrp="1"/>
          </p:cNvSpPr>
          <p:nvPr>
            <p:ph type="pic" sz="quarter" idx="15"/>
          </p:nvPr>
        </p:nvSpPr>
        <p:spPr>
          <a:xfrm>
            <a:off x="682625" y="0"/>
            <a:ext cx="11509375" cy="5457825"/>
          </a:xfrm>
          <a:solidFill>
            <a:schemeClr val="bg1">
              <a:alpha val="0"/>
            </a:schemeClr>
          </a:solidFill>
        </p:spPr>
        <p:txBody>
          <a:bodyPr tIns="1080000"/>
          <a:lstStyle>
            <a:lvl1pPr algn="ctr">
              <a:defRPr>
                <a:solidFill>
                  <a:schemeClr val="bg1"/>
                </a:solidFill>
              </a:defRPr>
            </a:lvl1pPr>
          </a:lstStyle>
          <a:p>
            <a:r>
              <a:rPr lang="en-US"/>
              <a:t>Click icon to add picture</a:t>
            </a:r>
            <a:endParaRPr lang="nl-NL"/>
          </a:p>
        </p:txBody>
      </p:sp>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9B625D9-B9EE-6E45-88E2-4D1C6CB4222C}"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4810135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UB 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7ECE7121-FBD5-B04C-9051-955FACEB8C14}"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a:t>
            </a:r>
            <a:r>
              <a:rPr lang="nl-NL" err="1"/>
              <a:t>Optional</a:t>
            </a:r>
            <a:r>
              <a:rPr lang="nl-NL"/>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0" baseline="0">
                <a:solidFill>
                  <a:srgbClr val="00B7EE"/>
                </a:solidFill>
                <a:latin typeface="Open Sans SemiBold" panose="020B0606030504020204" pitchFamily="34" charset="0"/>
              </a:defRPr>
            </a:lvl1pPr>
          </a:lstStyle>
          <a:p>
            <a:endParaRPr lang="nl-NL"/>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537882" y="1881858"/>
            <a:ext cx="11144920" cy="3735895"/>
          </a:xfrm>
          <a:prstGeom prst="rect">
            <a:avLst/>
          </a:prstGeom>
        </p:spPr>
        <p:txBody>
          <a:bodyPr wrap="square">
            <a:no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endParaRPr lang="nl-NL"/>
          </a:p>
          <a:p>
            <a:r>
              <a:rPr lang="nl-NL" err="1"/>
              <a:t>Text</a:t>
            </a:r>
            <a:r>
              <a:rPr lang="nl-NL"/>
              <a:t>
</a:t>
            </a:r>
            <a:r>
              <a:rPr lang="nl-NL" err="1"/>
              <a:t>Text</a:t>
            </a:r>
            <a:r>
              <a:rPr lang="nl-NL"/>
              <a:t>
</a:t>
            </a:r>
            <a:r>
              <a:rPr lang="nl-NL" err="1"/>
              <a:t>Text</a:t>
            </a:r>
            <a:endParaRPr lang="nl-NL"/>
          </a:p>
          <a:p>
            <a:r>
              <a:rPr lang="nl-NL" err="1"/>
              <a:t>Text</a:t>
            </a:r>
            <a:endParaRPr lang="nl-NL"/>
          </a:p>
          <a:p>
            <a:r>
              <a:rPr lang="nl-NL" err="1"/>
              <a:t>Text</a:t>
            </a:r>
            <a:endParaRPr lang="nl-NL"/>
          </a:p>
          <a:p>
            <a:r>
              <a:rPr lang="nl-NL" err="1"/>
              <a:t>Text</a:t>
            </a:r>
            <a:endParaRPr lang="nl-NL"/>
          </a:p>
        </p:txBody>
      </p:sp>
      <p:sp>
        <p:nvSpPr>
          <p:cNvPr id="9" name="Titel 18">
            <a:extLst>
              <a:ext uri="{FF2B5EF4-FFF2-40B4-BE49-F238E27FC236}">
                <a16:creationId xmlns:a16="http://schemas.microsoft.com/office/drawing/2014/main" id="{6E37925F-CA59-EA4B-87ED-B4446264CDB5}"/>
              </a:ext>
            </a:extLst>
          </p:cNvPr>
          <p:cNvSpPr>
            <a:spLocks noGrp="1"/>
          </p:cNvSpPr>
          <p:nvPr>
            <p:ph type="title"/>
          </p:nvPr>
        </p:nvSpPr>
        <p:spPr>
          <a:xfrm>
            <a:off x="537882" y="412477"/>
            <a:ext cx="11144922" cy="867684"/>
          </a:xfrm>
          <a:prstGeom prst="rect">
            <a:avLst/>
          </a:prstGeom>
        </p:spPr>
        <p:txBody>
          <a:bodyPr/>
          <a:lstStyle/>
          <a:p>
            <a:endParaRPr lang="nl-NL"/>
          </a:p>
        </p:txBody>
      </p:sp>
    </p:spTree>
    <p:extLst>
      <p:ext uri="{BB962C8B-B14F-4D97-AF65-F5344CB8AC3E}">
        <p14:creationId xmlns:p14="http://schemas.microsoft.com/office/powerpoint/2010/main" val="42827378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D076CE5-49C4-1047-90C9-08077C54E025}"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inhoud 2">
            <a:extLst>
              <a:ext uri="{FF2B5EF4-FFF2-40B4-BE49-F238E27FC236}">
                <a16:creationId xmlns:a16="http://schemas.microsoft.com/office/drawing/2014/main" id="{1268AB72-F30A-4844-AFAE-20251F3B1D85}"/>
              </a:ext>
            </a:extLst>
          </p:cNvPr>
          <p:cNvSpPr>
            <a:spLocks noGrp="1"/>
          </p:cNvSpPr>
          <p:nvPr>
            <p:ph sz="quarter" idx="15" hasCustomPrompt="1"/>
          </p:nvPr>
        </p:nvSpPr>
        <p:spPr>
          <a:xfrm>
            <a:off x="537882" y="1471381"/>
            <a:ext cx="11144922" cy="4154984"/>
          </a:xfrm>
          <a:prstGeom prst="rect">
            <a:avLst/>
          </a:prstGeom>
        </p:spPr>
        <p:txBody>
          <a:bodyPr>
            <a:no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r>
              <a:rPr lang="nl-NL" err="1"/>
              <a:t>Text</a:t>
            </a:r>
            <a:endParaRPr lang="nl-NL"/>
          </a:p>
        </p:txBody>
      </p:sp>
      <p:sp>
        <p:nvSpPr>
          <p:cNvPr id="14" name="Titel 18">
            <a:extLst>
              <a:ext uri="{FF2B5EF4-FFF2-40B4-BE49-F238E27FC236}">
                <a16:creationId xmlns:a16="http://schemas.microsoft.com/office/drawing/2014/main" id="{688B96DB-3A09-5D41-96EB-01A013AF8F16}"/>
              </a:ext>
            </a:extLst>
          </p:cNvPr>
          <p:cNvSpPr>
            <a:spLocks noGrp="1"/>
          </p:cNvSpPr>
          <p:nvPr>
            <p:ph type="title"/>
          </p:nvPr>
        </p:nvSpPr>
        <p:spPr>
          <a:xfrm>
            <a:off x="537882" y="412477"/>
            <a:ext cx="11144922" cy="867684"/>
          </a:xfrm>
          <a:prstGeom prst="rect">
            <a:avLst/>
          </a:prstGeom>
        </p:spPr>
        <p:txBody>
          <a:bodyPr/>
          <a:lstStyle/>
          <a:p>
            <a:endParaRPr lang="nl-NL"/>
          </a:p>
        </p:txBody>
      </p:sp>
    </p:spTree>
    <p:extLst>
      <p:ext uri="{BB962C8B-B14F-4D97-AF65-F5344CB8AC3E}">
        <p14:creationId xmlns:p14="http://schemas.microsoft.com/office/powerpoint/2010/main" val="13283795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543"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B TWO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7BE5A74-8120-B541-8B08-C0396A2FDC64}"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a:t>
            </a:r>
            <a:r>
              <a:rPr lang="nl-NL" err="1"/>
              <a:t>Optional</a:t>
            </a:r>
            <a:r>
              <a:rPr lang="nl-NL"/>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a:p>
        </p:txBody>
      </p:sp>
      <p:sp>
        <p:nvSpPr>
          <p:cNvPr id="11" name="Tijdelijke aanduiding voor inhoud 2">
            <a:extLst>
              <a:ext uri="{FF2B5EF4-FFF2-40B4-BE49-F238E27FC236}">
                <a16:creationId xmlns:a16="http://schemas.microsoft.com/office/drawing/2014/main" id="{ECFF16CA-AD10-5343-89C2-717896D9EA8B}"/>
              </a:ext>
            </a:extLst>
          </p:cNvPr>
          <p:cNvSpPr>
            <a:spLocks noGrp="1"/>
          </p:cNvSpPr>
          <p:nvPr>
            <p:ph sz="quarter" idx="15" hasCustomPrompt="1"/>
          </p:nvPr>
        </p:nvSpPr>
        <p:spPr>
          <a:xfrm>
            <a:off x="536957" y="1877670"/>
            <a:ext cx="5390199"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
        <p:nvSpPr>
          <p:cNvPr id="14" name="Tijdelijke aanduiding voor inhoud 2">
            <a:extLst>
              <a:ext uri="{FF2B5EF4-FFF2-40B4-BE49-F238E27FC236}">
                <a16:creationId xmlns:a16="http://schemas.microsoft.com/office/drawing/2014/main" id="{162539FB-202D-7448-9B76-4D3F85DFC8D8}"/>
              </a:ext>
            </a:extLst>
          </p:cNvPr>
          <p:cNvSpPr>
            <a:spLocks noGrp="1"/>
          </p:cNvSpPr>
          <p:nvPr>
            <p:ph sz="quarter" idx="17" hasCustomPrompt="1"/>
          </p:nvPr>
        </p:nvSpPr>
        <p:spPr>
          <a:xfrm>
            <a:off x="6104964" y="1877670"/>
            <a:ext cx="5390199"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
        <p:nvSpPr>
          <p:cNvPr id="15" name="Titel 18">
            <a:extLst>
              <a:ext uri="{FF2B5EF4-FFF2-40B4-BE49-F238E27FC236}">
                <a16:creationId xmlns:a16="http://schemas.microsoft.com/office/drawing/2014/main" id="{D3DFFFC9-390E-9640-9571-5C38971AC28A}"/>
              </a:ext>
            </a:extLst>
          </p:cNvPr>
          <p:cNvSpPr>
            <a:spLocks noGrp="1"/>
          </p:cNvSpPr>
          <p:nvPr>
            <p:ph type="title"/>
          </p:nvPr>
        </p:nvSpPr>
        <p:spPr>
          <a:xfrm>
            <a:off x="537882" y="412477"/>
            <a:ext cx="11144922" cy="867684"/>
          </a:xfrm>
          <a:prstGeom prst="rect">
            <a:avLst/>
          </a:prstGeom>
        </p:spPr>
        <p:txBody>
          <a:bodyPr/>
          <a:lstStyle/>
          <a:p>
            <a:endParaRPr lang="nl-NL"/>
          </a:p>
        </p:txBody>
      </p:sp>
    </p:spTree>
    <p:extLst>
      <p:ext uri="{BB962C8B-B14F-4D97-AF65-F5344CB8AC3E}">
        <p14:creationId xmlns:p14="http://schemas.microsoft.com/office/powerpoint/2010/main" val="32977060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D1B948D2-A1A1-F04B-B617-A343C034765F}"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3" name="Tijdelijke aanduiding voor inhoud 2">
            <a:extLst>
              <a:ext uri="{FF2B5EF4-FFF2-40B4-BE49-F238E27FC236}">
                <a16:creationId xmlns:a16="http://schemas.microsoft.com/office/drawing/2014/main" id="{0E9EB354-C69C-5643-9D58-5562543DF022}"/>
              </a:ext>
            </a:extLst>
          </p:cNvPr>
          <p:cNvSpPr>
            <a:spLocks noGrp="1"/>
          </p:cNvSpPr>
          <p:nvPr>
            <p:ph sz="quarter" idx="15" hasCustomPrompt="1"/>
          </p:nvPr>
        </p:nvSpPr>
        <p:spPr>
          <a:xfrm>
            <a:off x="537882" y="1461856"/>
            <a:ext cx="5389200"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
        <p:nvSpPr>
          <p:cNvPr id="10" name="Titel 18">
            <a:extLst>
              <a:ext uri="{FF2B5EF4-FFF2-40B4-BE49-F238E27FC236}">
                <a16:creationId xmlns:a16="http://schemas.microsoft.com/office/drawing/2014/main" id="{949D0D18-EF80-BF45-81DC-61E8699071A1}"/>
              </a:ext>
            </a:extLst>
          </p:cNvPr>
          <p:cNvSpPr>
            <a:spLocks noGrp="1"/>
          </p:cNvSpPr>
          <p:nvPr>
            <p:ph type="title"/>
          </p:nvPr>
        </p:nvSpPr>
        <p:spPr>
          <a:xfrm>
            <a:off x="537882" y="412477"/>
            <a:ext cx="11144922" cy="867684"/>
          </a:xfrm>
          <a:prstGeom prst="rect">
            <a:avLst/>
          </a:prstGeom>
        </p:spPr>
        <p:txBody>
          <a:bodyPr/>
          <a:lstStyle/>
          <a:p>
            <a:endParaRPr lang="nl-NL"/>
          </a:p>
        </p:txBody>
      </p:sp>
      <p:sp>
        <p:nvSpPr>
          <p:cNvPr id="11" name="Tijdelijke aanduiding voor inhoud 2">
            <a:extLst>
              <a:ext uri="{FF2B5EF4-FFF2-40B4-BE49-F238E27FC236}">
                <a16:creationId xmlns:a16="http://schemas.microsoft.com/office/drawing/2014/main" id="{2AF9BE3C-D98B-1145-B3B9-29CC71E86FEA}"/>
              </a:ext>
            </a:extLst>
          </p:cNvPr>
          <p:cNvSpPr>
            <a:spLocks noGrp="1"/>
          </p:cNvSpPr>
          <p:nvPr>
            <p:ph sz="quarter" idx="16" hasCustomPrompt="1"/>
          </p:nvPr>
        </p:nvSpPr>
        <p:spPr>
          <a:xfrm>
            <a:off x="6110343" y="1461856"/>
            <a:ext cx="5389200"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Tree>
    <p:extLst>
      <p:ext uri="{BB962C8B-B14F-4D97-AF65-F5344CB8AC3E}">
        <p14:creationId xmlns:p14="http://schemas.microsoft.com/office/powerpoint/2010/main" val="272026971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409560F-09D7-1541-AA3E-48454F3386CB}"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8441721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B TWO COLUMN VERTIC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a:xfrm>
            <a:off x="537882" y="412477"/>
            <a:ext cx="11144922" cy="867684"/>
          </a:xfrm>
          <a:prstGeom prst="rect">
            <a:avLst/>
          </a:prstGeom>
        </p:spPr>
        <p:txBody>
          <a:bodyPr/>
          <a:lstStyle/>
          <a:p>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BB334B0-1517-8E49-8E98-1A6D5ACFD79A}"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537882" y="1881852"/>
            <a:ext cx="11144919" cy="1221360"/>
          </a:xfrm>
          <a:prstGeom prst="rect">
            <a:avLst/>
          </a:prstGeom>
        </p:spPr>
        <p:txBody>
          <a:bodyPr wrap="square">
            <a:sp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endParaRPr lang="nl-NL"/>
          </a:p>
        </p:txBody>
      </p:sp>
      <p:sp>
        <p:nvSpPr>
          <p:cNvPr id="17" name="Tijdelijke aanduiding voor tekst 12">
            <a:extLst>
              <a:ext uri="{FF2B5EF4-FFF2-40B4-BE49-F238E27FC236}">
                <a16:creationId xmlns:a16="http://schemas.microsoft.com/office/drawing/2014/main" id="{22D87F01-9DD2-8D4D-9195-78BF27BC2C14}"/>
              </a:ext>
            </a:extLst>
          </p:cNvPr>
          <p:cNvSpPr>
            <a:spLocks noGrp="1"/>
          </p:cNvSpPr>
          <p:nvPr>
            <p:ph type="body" sz="quarter" idx="17"/>
          </p:nvPr>
        </p:nvSpPr>
        <p:spPr>
          <a:xfrm>
            <a:off x="537882" y="3485645"/>
            <a:ext cx="11144921"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a:p>
        </p:txBody>
      </p:sp>
      <p:sp>
        <p:nvSpPr>
          <p:cNvPr id="20" name="Tijdelijke aanduiding voor inhoud 2">
            <a:extLst>
              <a:ext uri="{FF2B5EF4-FFF2-40B4-BE49-F238E27FC236}">
                <a16:creationId xmlns:a16="http://schemas.microsoft.com/office/drawing/2014/main" id="{F81BD049-5E4B-9149-B907-EEBC60CA8844}"/>
              </a:ext>
            </a:extLst>
          </p:cNvPr>
          <p:cNvSpPr>
            <a:spLocks noGrp="1"/>
          </p:cNvSpPr>
          <p:nvPr>
            <p:ph sz="quarter" idx="18" hasCustomPrompt="1"/>
          </p:nvPr>
        </p:nvSpPr>
        <p:spPr>
          <a:xfrm>
            <a:off x="537882" y="3957143"/>
            <a:ext cx="11144921" cy="1640449"/>
          </a:xfrm>
          <a:prstGeom prst="rect">
            <a:avLst/>
          </a:prstGeom>
        </p:spPr>
        <p:txBody>
          <a:bodyPr wrap="square">
            <a:sp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endParaRPr lang="nl-NL"/>
          </a:p>
          <a:p>
            <a:r>
              <a:rPr lang="nl-NL" err="1"/>
              <a:t>Text</a:t>
            </a:r>
            <a:endParaRPr lang="nl-NL"/>
          </a:p>
        </p:txBody>
      </p:sp>
    </p:spTree>
    <p:extLst>
      <p:ext uri="{BB962C8B-B14F-4D97-AF65-F5344CB8AC3E}">
        <p14:creationId xmlns:p14="http://schemas.microsoft.com/office/powerpoint/2010/main" val="19331824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 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5AB97BA9-CF0A-E84E-8749-19F48DD9B11A}"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3" name="Tijdelijke aanduiding voor afbeelding 2">
            <a:extLst>
              <a:ext uri="{FF2B5EF4-FFF2-40B4-BE49-F238E27FC236}">
                <a16:creationId xmlns:a16="http://schemas.microsoft.com/office/drawing/2014/main" id="{C18FF14D-DE4B-5145-AA10-4DA74DE2D516}"/>
              </a:ext>
            </a:extLst>
          </p:cNvPr>
          <p:cNvSpPr>
            <a:spLocks noGrp="1"/>
          </p:cNvSpPr>
          <p:nvPr>
            <p:ph type="pic" sz="quarter" idx="13"/>
          </p:nvPr>
        </p:nvSpPr>
        <p:spPr>
          <a:xfrm>
            <a:off x="0" y="0"/>
            <a:ext cx="12192000" cy="6062870"/>
          </a:xfrm>
          <a:prstGeom prst="rect">
            <a:avLst/>
          </a:prstGeom>
        </p:spPr>
        <p:txBody>
          <a:bodyPr tIns="1080000"/>
          <a:lstStyle>
            <a:lvl1pPr algn="ctr">
              <a:defRPr>
                <a:solidFill>
                  <a:schemeClr val="bg1"/>
                </a:solidFill>
              </a:defRPr>
            </a:lvl1pPr>
          </a:lstStyle>
          <a:p>
            <a:endParaRPr lang="nl-NL"/>
          </a:p>
        </p:txBody>
      </p:sp>
    </p:spTree>
    <p:extLst>
      <p:ext uri="{BB962C8B-B14F-4D97-AF65-F5344CB8AC3E}">
        <p14:creationId xmlns:p14="http://schemas.microsoft.com/office/powerpoint/2010/main" val="27384038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6DB27365-2F06-6844-B8A5-69B9719875E4}"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4" name="Tijdelijke aanduiding voor tekst 3">
            <a:extLst>
              <a:ext uri="{FF2B5EF4-FFF2-40B4-BE49-F238E27FC236}">
                <a16:creationId xmlns:a16="http://schemas.microsoft.com/office/drawing/2014/main" id="{18C3B9D9-D47F-E64C-B5FB-5C72B67A68D4}"/>
              </a:ext>
            </a:extLst>
          </p:cNvPr>
          <p:cNvSpPr>
            <a:spLocks noGrp="1"/>
          </p:cNvSpPr>
          <p:nvPr>
            <p:ph type="body" sz="quarter" idx="13" hasCustomPrompt="1"/>
          </p:nvPr>
        </p:nvSpPr>
        <p:spPr>
          <a:xfrm>
            <a:off x="537882" y="2462709"/>
            <a:ext cx="11145600" cy="774700"/>
          </a:xfrm>
          <a:prstGeom prst="rect">
            <a:avLst/>
          </a:prstGeom>
        </p:spPr>
        <p:txBody>
          <a:bodyPr/>
          <a:lstStyle>
            <a:lvl1pPr algn="ctr">
              <a:defRPr sz="4400" baseline="0">
                <a:solidFill>
                  <a:schemeClr val="bg1"/>
                </a:solidFill>
                <a:latin typeface="Open Sans SemiBold" panose="020B0606030504020204" pitchFamily="34" charset="0"/>
              </a:defRPr>
            </a:lvl1pPr>
          </a:lstStyle>
          <a:p>
            <a:r>
              <a:rPr lang="nl-NL" err="1"/>
              <a:t>Thank</a:t>
            </a:r>
            <a:r>
              <a:rPr lang="nl-NL"/>
              <a:t> </a:t>
            </a:r>
            <a:r>
              <a:rPr lang="nl-NL" err="1"/>
              <a:t>you</a:t>
            </a:r>
            <a:r>
              <a:rPr lang="nl-NL"/>
              <a:t>!</a:t>
            </a:r>
          </a:p>
        </p:txBody>
      </p:sp>
      <p:sp>
        <p:nvSpPr>
          <p:cNvPr id="9" name="Tijdelijke aanduiding voor inhoud 2">
            <a:extLst>
              <a:ext uri="{FF2B5EF4-FFF2-40B4-BE49-F238E27FC236}">
                <a16:creationId xmlns:a16="http://schemas.microsoft.com/office/drawing/2014/main" id="{611D22F6-CF91-A141-9E4D-70FE81B1761B}"/>
              </a:ext>
            </a:extLst>
          </p:cNvPr>
          <p:cNvSpPr>
            <a:spLocks noGrp="1"/>
          </p:cNvSpPr>
          <p:nvPr>
            <p:ph sz="quarter" idx="15" hasCustomPrompt="1"/>
          </p:nvPr>
        </p:nvSpPr>
        <p:spPr>
          <a:xfrm>
            <a:off x="3416082" y="3429000"/>
            <a:ext cx="5389200" cy="2195513"/>
          </a:xfrm>
          <a:prstGeom prst="rect">
            <a:avLst/>
          </a:prstGeom>
        </p:spPr>
        <p:txBody>
          <a:bodyPr wrap="square">
            <a:noAutofit/>
          </a:bodyPr>
          <a:lstStyle>
            <a:lvl1pPr marL="0" indent="0" algn="ctr">
              <a:buClr>
                <a:srgbClr val="EE731A"/>
              </a:buClr>
              <a:buFontTx/>
              <a:buNone/>
              <a:defRPr sz="2100" baseline="0">
                <a:solidFill>
                  <a:schemeClr val="bg1"/>
                </a:solidFill>
              </a:defRPr>
            </a:lvl1pPr>
          </a:lstStyle>
          <a:p>
            <a:r>
              <a:rPr lang="nl-NL" err="1"/>
              <a:t>Text</a:t>
            </a:r>
            <a:endParaRPr lang="nl-NL"/>
          </a:p>
        </p:txBody>
      </p:sp>
    </p:spTree>
    <p:extLst>
      <p:ext uri="{BB962C8B-B14F-4D97-AF65-F5344CB8AC3E}">
        <p14:creationId xmlns:p14="http://schemas.microsoft.com/office/powerpoint/2010/main" val="4149823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543"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2B7B323-1BBF-154D-9615-F7F8C12858F4}"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133455051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BD6842B2-56C3-D54C-9729-905D554F93B8}"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25511357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BD6842B2-56C3-D54C-9729-905D554F93B8}"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0310861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ILT ENVIRONM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AABC345-69CA-A944-8CD9-FFF238BA6EFB}"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515533"/>
          </a:xfrm>
          <a:prstGeom prst="rect">
            <a:avLst/>
          </a:prstGeom>
        </p:spPr>
      </p:pic>
    </p:spTree>
    <p:extLst>
      <p:ext uri="{BB962C8B-B14F-4D97-AF65-F5344CB8AC3E}">
        <p14:creationId xmlns:p14="http://schemas.microsoft.com/office/powerpoint/2010/main" val="9252804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ATA SCIENCE AI">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07072F27-C774-C541-A0DB-86DF7F09557D}"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3525"/>
            <a:ext cx="1357004" cy="1508483"/>
          </a:xfrm>
          <a:prstGeom prst="rect">
            <a:avLst/>
          </a:prstGeom>
        </p:spPr>
      </p:pic>
    </p:spTree>
    <p:extLst>
      <p:ext uri="{BB962C8B-B14F-4D97-AF65-F5344CB8AC3E}">
        <p14:creationId xmlns:p14="http://schemas.microsoft.com/office/powerpoint/2010/main" val="24095633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ACILIT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69338287-3AF1-3343-8F1E-141790FD5731}"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24114743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GAM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E5568E9F-E84D-C14D-8FA6-15284E6958F8}"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544175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9" Type="http://schemas.openxmlformats.org/officeDocument/2006/relationships/image" Target="../media/image25.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4EC7C305-8803-294D-8292-E4B8A5D90592}"/>
              </a:ext>
            </a:extLst>
          </p:cNvPr>
          <p:cNvSpPr>
            <a:spLocks noGrp="1"/>
          </p:cNvSpPr>
          <p:nvPr>
            <p:ph type="dt" sz="half" idx="2"/>
          </p:nvPr>
        </p:nvSpPr>
        <p:spPr>
          <a:xfrm>
            <a:off x="1645459" y="6356350"/>
            <a:ext cx="2376207"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9D204BC3-D550-6C4A-888D-7B95F79F4232}" type="datetime2">
              <a:rPr lang="nl-NL" smtClean="0"/>
              <a:t>dinsdag 15 november 2022</a:t>
            </a:fld>
            <a:endParaRPr lang="nl-NL"/>
          </a:p>
        </p:txBody>
      </p:sp>
      <p:sp>
        <p:nvSpPr>
          <p:cNvPr id="6" name="Tijdelijke aanduiding voor dianummer 5">
            <a:extLst>
              <a:ext uri="{FF2B5EF4-FFF2-40B4-BE49-F238E27FC236}">
                <a16:creationId xmlns:a16="http://schemas.microsoft.com/office/drawing/2014/main" id="{9F107B27-7C33-B241-9977-65097EBA9318}"/>
              </a:ext>
            </a:extLst>
          </p:cNvPr>
          <p:cNvSpPr>
            <a:spLocks noGrp="1"/>
          </p:cNvSpPr>
          <p:nvPr>
            <p:ph type="sldNum" sz="quarter" idx="4"/>
          </p:nvPr>
        </p:nvSpPr>
        <p:spPr>
          <a:xfrm>
            <a:off x="591191" y="6356350"/>
            <a:ext cx="611076"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AA6C878E-6624-8940-965B-E61AF946BCDB}" type="slidenum">
              <a:rPr lang="nl-NL" smtClean="0"/>
              <a:pPr/>
              <a:t>‹#›</a:t>
            </a:fld>
            <a:endParaRPr lang="nl-NL"/>
          </a:p>
        </p:txBody>
      </p:sp>
      <p:sp>
        <p:nvSpPr>
          <p:cNvPr id="7" name="Titel 1">
            <a:extLst>
              <a:ext uri="{FF2B5EF4-FFF2-40B4-BE49-F238E27FC236}">
                <a16:creationId xmlns:a16="http://schemas.microsoft.com/office/drawing/2014/main" id="{8FB66662-2302-534E-9988-D5B985E0B6A3}"/>
              </a:ext>
            </a:extLst>
          </p:cNvPr>
          <p:cNvSpPr txBox="1">
            <a:spLocks/>
          </p:cNvSpPr>
          <p:nvPr userDrawn="1"/>
        </p:nvSpPr>
        <p:spPr>
          <a:xfrm>
            <a:off x="2143298" y="3789970"/>
            <a:ext cx="8588433" cy="1388860"/>
          </a:xfrm>
          <a:prstGeom prst="rect">
            <a:avLst/>
          </a:prstGeom>
        </p:spPr>
        <p:txBody>
          <a:bodyPr wrap="square" anchor="t" anchorCtr="0">
            <a:noAutofit/>
          </a:bodyPr>
          <a:lstStyle>
            <a:lvl1pPr algn="l" defTabSz="914400" rtl="0" eaLnBrk="1" latinLnBrk="0" hangingPunct="1">
              <a:lnSpc>
                <a:spcPct val="90000"/>
              </a:lnSpc>
              <a:spcBef>
                <a:spcPct val="0"/>
              </a:spcBef>
              <a:buNone/>
              <a:defRPr sz="4500" b="0" i="0" kern="1200" baseline="0">
                <a:solidFill>
                  <a:srgbClr val="0E3E67"/>
                </a:solidFill>
                <a:latin typeface="Open Sans Semibold" panose="020B0606030504020204" pitchFamily="34" charset="0"/>
                <a:ea typeface="+mj-ea"/>
                <a:cs typeface="+mj-cs"/>
              </a:defRPr>
            </a:lvl1pPr>
          </a:lstStyle>
          <a:p>
            <a:endParaRPr lang="nl-NL">
              <a:solidFill>
                <a:schemeClr val="tx2"/>
              </a:solidFill>
            </a:endParaRPr>
          </a:p>
        </p:txBody>
      </p:sp>
      <p:sp>
        <p:nvSpPr>
          <p:cNvPr id="10" name="Tijdelijke aanduiding voor voettekst 9">
            <a:extLst>
              <a:ext uri="{FF2B5EF4-FFF2-40B4-BE49-F238E27FC236}">
                <a16:creationId xmlns:a16="http://schemas.microsoft.com/office/drawing/2014/main" id="{91BAF26F-AC64-EB4F-BD44-3E005B626A38}"/>
              </a:ext>
            </a:extLst>
          </p:cNvPr>
          <p:cNvSpPr>
            <a:spLocks noGrp="1"/>
          </p:cNvSpPr>
          <p:nvPr>
            <p:ph type="ftr" sz="quarter" idx="3"/>
          </p:nvPr>
        </p:nvSpPr>
        <p:spPr>
          <a:xfrm>
            <a:off x="6012107" y="6356350"/>
            <a:ext cx="3385893"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r>
              <a:rPr lang="nl-NL"/>
              <a:t>&lt;</a:t>
            </a:r>
            <a:r>
              <a:rPr lang="nl-NL" err="1"/>
              <a:t>Optional</a:t>
            </a:r>
            <a:r>
              <a:rPr lang="nl-NL"/>
              <a:t>&gt;</a:t>
            </a:r>
          </a:p>
        </p:txBody>
      </p:sp>
      <p:sp>
        <p:nvSpPr>
          <p:cNvPr id="11" name="Tijdelijke aanduiding voor titel 10">
            <a:extLst>
              <a:ext uri="{FF2B5EF4-FFF2-40B4-BE49-F238E27FC236}">
                <a16:creationId xmlns:a16="http://schemas.microsoft.com/office/drawing/2014/main" id="{D09ABA41-6BF9-2A46-9E75-DA4409960371}"/>
              </a:ext>
            </a:extLst>
          </p:cNvPr>
          <p:cNvSpPr>
            <a:spLocks noGrp="1" noChangeAspect="1"/>
          </p:cNvSpPr>
          <p:nvPr>
            <p:ph type="title"/>
          </p:nvPr>
        </p:nvSpPr>
        <p:spPr>
          <a:xfrm>
            <a:off x="1727200" y="3564467"/>
            <a:ext cx="9372600" cy="1524000"/>
          </a:xfrm>
          <a:prstGeom prst="rect">
            <a:avLst/>
          </a:prstGeom>
          <a:solidFill>
            <a:schemeClr val="bg1"/>
          </a:solidFill>
        </p:spPr>
        <p:txBody>
          <a:bodyPr vert="horz" wrap="square" lIns="468000" tIns="288000" rIns="468000" bIns="45720" rtlCol="0" anchor="t" anchorCtr="0">
            <a:noAutofit/>
          </a:bodyPr>
          <a:lstStyle/>
          <a:p>
            <a:endParaRPr lang="nl-NL"/>
          </a:p>
        </p:txBody>
      </p:sp>
      <p:sp>
        <p:nvSpPr>
          <p:cNvPr id="14" name="Tijdelijke aanduiding voor tekst 13">
            <a:extLst>
              <a:ext uri="{FF2B5EF4-FFF2-40B4-BE49-F238E27FC236}">
                <a16:creationId xmlns:a16="http://schemas.microsoft.com/office/drawing/2014/main" id="{CCBB489B-C61E-7645-8AA7-236EC08917CB}"/>
              </a:ext>
            </a:extLst>
          </p:cNvPr>
          <p:cNvSpPr>
            <a:spLocks noGrp="1" noChangeAspect="1"/>
          </p:cNvSpPr>
          <p:nvPr>
            <p:ph type="body" idx="1"/>
          </p:nvPr>
        </p:nvSpPr>
        <p:spPr>
          <a:xfrm>
            <a:off x="1727200" y="5088467"/>
            <a:ext cx="9372600" cy="982133"/>
          </a:xfrm>
          <a:prstGeom prst="rect">
            <a:avLst/>
          </a:prstGeom>
          <a:solidFill>
            <a:schemeClr val="bg1"/>
          </a:solidFill>
        </p:spPr>
        <p:txBody>
          <a:bodyPr vert="horz" lIns="468000" tIns="108000" rIns="468000" bIns="360000" rtlCol="0">
            <a:noAutofit/>
          </a:bodyPr>
          <a:lstStyle/>
          <a:p>
            <a:endParaRPr lang="nl-NL"/>
          </a:p>
        </p:txBody>
      </p:sp>
    </p:spTree>
    <p:extLst>
      <p:ext uri="{BB962C8B-B14F-4D97-AF65-F5344CB8AC3E}">
        <p14:creationId xmlns:p14="http://schemas.microsoft.com/office/powerpoint/2010/main" val="1692194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15" r:id="rId6"/>
    <p:sldLayoutId id="2147483731" r:id="rId7"/>
    <p:sldLayoutId id="2147483733" r:id="rId8"/>
    <p:sldLayoutId id="2147483735" r:id="rId9"/>
    <p:sldLayoutId id="2147483737" r:id="rId10"/>
    <p:sldLayoutId id="2147483741" r:id="rId11"/>
    <p:sldLayoutId id="2147483739" r:id="rId12"/>
    <p:sldLayoutId id="2147483743" r:id="rId13"/>
    <p:sldLayoutId id="2147483745" r:id="rId14"/>
    <p:sldLayoutId id="2147483718" r:id="rId15"/>
  </p:sldLayoutIdLst>
  <p:hf hdr="0" ftr="0" dt="0"/>
  <p:txStyles>
    <p:titleStyle>
      <a:lvl1pPr algn="l" defTabSz="914400" rtl="0" eaLnBrk="1" latinLnBrk="0" hangingPunct="1">
        <a:lnSpc>
          <a:spcPct val="90000"/>
        </a:lnSpc>
        <a:spcBef>
          <a:spcPct val="0"/>
        </a:spcBef>
        <a:buNone/>
        <a:defRPr sz="4400" kern="1200" baseline="0">
          <a:solidFill>
            <a:schemeClr val="tx2"/>
          </a:solidFill>
          <a:latin typeface="Open Sans Semibold" panose="020B0606030504020204" pitchFamily="34" charset="0"/>
          <a:ea typeface="+mj-ea"/>
          <a:cs typeface="+mj-cs"/>
        </a:defRPr>
      </a:lvl1pPr>
    </p:titleStyle>
    <p:bodyStyle>
      <a:lvl1pPr marL="0" indent="0" algn="l" defTabSz="914400" rtl="0" eaLnBrk="1" latinLnBrk="0" hangingPunct="1">
        <a:lnSpc>
          <a:spcPct val="90000"/>
        </a:lnSpc>
        <a:spcBef>
          <a:spcPts val="1000"/>
        </a:spcBef>
        <a:buFontTx/>
        <a:buNone/>
        <a:defRPr sz="2500" kern="1200" baseline="0">
          <a:solidFill>
            <a:schemeClr val="tx2"/>
          </a:solidFill>
          <a:latin typeface="Open Sans" panose="020B06060305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4EC7C305-8803-294D-8292-E4B8A5D90592}"/>
              </a:ext>
            </a:extLst>
          </p:cNvPr>
          <p:cNvSpPr>
            <a:spLocks noGrp="1"/>
          </p:cNvSpPr>
          <p:nvPr>
            <p:ph type="dt" sz="half" idx="2"/>
          </p:nvPr>
        </p:nvSpPr>
        <p:spPr>
          <a:xfrm>
            <a:off x="1645459" y="6356350"/>
            <a:ext cx="2376207"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ECC8C2D5-4E6A-5441-84B3-10BD96EE8891}" type="datetime2">
              <a:rPr lang="nl-NL" smtClean="0"/>
              <a:t>dinsdag 15 november 2022</a:t>
            </a:fld>
            <a:endParaRPr lang="nl-NL"/>
          </a:p>
        </p:txBody>
      </p:sp>
      <p:sp>
        <p:nvSpPr>
          <p:cNvPr id="6" name="Tijdelijke aanduiding voor dianummer 5">
            <a:extLst>
              <a:ext uri="{FF2B5EF4-FFF2-40B4-BE49-F238E27FC236}">
                <a16:creationId xmlns:a16="http://schemas.microsoft.com/office/drawing/2014/main" id="{9F107B27-7C33-B241-9977-65097EBA9318}"/>
              </a:ext>
            </a:extLst>
          </p:cNvPr>
          <p:cNvSpPr>
            <a:spLocks noGrp="1"/>
          </p:cNvSpPr>
          <p:nvPr>
            <p:ph type="sldNum" sz="quarter" idx="4"/>
          </p:nvPr>
        </p:nvSpPr>
        <p:spPr>
          <a:xfrm>
            <a:off x="591191" y="6356350"/>
            <a:ext cx="611076"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AA6C878E-6624-8940-965B-E61AF946BCDB}" type="slidenum">
              <a:rPr lang="nl-NL" smtClean="0"/>
              <a:pPr/>
              <a:t>‹#›</a:t>
            </a:fld>
            <a:endParaRPr lang="nl-NL"/>
          </a:p>
        </p:txBody>
      </p:sp>
      <p:sp>
        <p:nvSpPr>
          <p:cNvPr id="7" name="Titel 1">
            <a:extLst>
              <a:ext uri="{FF2B5EF4-FFF2-40B4-BE49-F238E27FC236}">
                <a16:creationId xmlns:a16="http://schemas.microsoft.com/office/drawing/2014/main" id="{8FB66662-2302-534E-9988-D5B985E0B6A3}"/>
              </a:ext>
            </a:extLst>
          </p:cNvPr>
          <p:cNvSpPr txBox="1">
            <a:spLocks/>
          </p:cNvSpPr>
          <p:nvPr userDrawn="1"/>
        </p:nvSpPr>
        <p:spPr>
          <a:xfrm>
            <a:off x="2143298" y="3789970"/>
            <a:ext cx="8588433" cy="1388860"/>
          </a:xfrm>
          <a:prstGeom prst="rect">
            <a:avLst/>
          </a:prstGeom>
        </p:spPr>
        <p:txBody>
          <a:bodyPr wrap="square" anchor="t" anchorCtr="0">
            <a:noAutofit/>
          </a:bodyPr>
          <a:lstStyle>
            <a:lvl1pPr algn="l" defTabSz="914400" rtl="0" eaLnBrk="1" latinLnBrk="0" hangingPunct="1">
              <a:lnSpc>
                <a:spcPct val="90000"/>
              </a:lnSpc>
              <a:spcBef>
                <a:spcPct val="0"/>
              </a:spcBef>
              <a:buNone/>
              <a:defRPr sz="4500" b="0" i="0" kern="1200" baseline="0">
                <a:solidFill>
                  <a:srgbClr val="0E3E67"/>
                </a:solidFill>
                <a:latin typeface="Open Sans Semibold" panose="020B0606030504020204" pitchFamily="34" charset="0"/>
                <a:ea typeface="+mj-ea"/>
                <a:cs typeface="+mj-cs"/>
              </a:defRPr>
            </a:lvl1pPr>
          </a:lstStyle>
          <a:p>
            <a:endParaRPr lang="nl-NL">
              <a:solidFill>
                <a:schemeClr val="tx2"/>
              </a:solidFill>
            </a:endParaRPr>
          </a:p>
        </p:txBody>
      </p:sp>
      <p:sp>
        <p:nvSpPr>
          <p:cNvPr id="10" name="Tijdelijke aanduiding voor voettekst 9">
            <a:extLst>
              <a:ext uri="{FF2B5EF4-FFF2-40B4-BE49-F238E27FC236}">
                <a16:creationId xmlns:a16="http://schemas.microsoft.com/office/drawing/2014/main" id="{91BAF26F-AC64-EB4F-BD44-3E005B626A38}"/>
              </a:ext>
            </a:extLst>
          </p:cNvPr>
          <p:cNvSpPr>
            <a:spLocks noGrp="1"/>
          </p:cNvSpPr>
          <p:nvPr>
            <p:ph type="ftr" sz="quarter" idx="3"/>
          </p:nvPr>
        </p:nvSpPr>
        <p:spPr>
          <a:xfrm>
            <a:off x="6012107" y="6356350"/>
            <a:ext cx="3385893"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r>
              <a:rPr lang="nl-NL"/>
              <a:t>&lt;Optional&gt;</a:t>
            </a:r>
          </a:p>
        </p:txBody>
      </p:sp>
    </p:spTree>
    <p:extLst>
      <p:ext uri="{BB962C8B-B14F-4D97-AF65-F5344CB8AC3E}">
        <p14:creationId xmlns:p14="http://schemas.microsoft.com/office/powerpoint/2010/main" val="354655194"/>
      </p:ext>
    </p:extLst>
  </p:cSld>
  <p:clrMap bg1="lt1" tx1="dk1" bg2="lt2" tx2="dk2" accent1="accent1" accent2="accent2" accent3="accent3" accent4="accent4" accent5="accent5" accent6="accent6" hlink="hlink" folHlink="folHlink"/>
  <p:sldLayoutIdLst>
    <p:sldLayoutId id="2147483724" r:id="rId1"/>
    <p:sldLayoutId id="2147483721" r:id="rId2"/>
    <p:sldLayoutId id="2147483723" r:id="rId3"/>
    <p:sldLayoutId id="2147483722" r:id="rId4"/>
    <p:sldLayoutId id="2147483720" r:id="rId5"/>
    <p:sldLayoutId id="2147483729" r:id="rId6"/>
    <p:sldLayoutId id="2147483726" r:id="rId7"/>
  </p:sldLayoutIdLst>
  <p:hf hdr="0" ftr="0" dt="0"/>
  <p:txStyles>
    <p:titleStyle>
      <a:lvl1pPr algn="l" defTabSz="914400" rtl="0" eaLnBrk="1" latinLnBrk="0" hangingPunct="1">
        <a:lnSpc>
          <a:spcPct val="90000"/>
        </a:lnSpc>
        <a:spcBef>
          <a:spcPct val="0"/>
        </a:spcBef>
        <a:buNone/>
        <a:defRPr sz="4400" kern="1200" baseline="0">
          <a:solidFill>
            <a:schemeClr val="tx2"/>
          </a:solidFill>
          <a:latin typeface="Open Sans Semibold" panose="020B0606030504020204" pitchFamily="34" charset="0"/>
          <a:ea typeface="+mj-ea"/>
          <a:cs typeface="+mj-cs"/>
        </a:defRPr>
      </a:lvl1pPr>
    </p:titleStyle>
    <p:bodyStyle>
      <a:lvl1pPr marL="0" indent="0" algn="l" defTabSz="914400" rtl="0" eaLnBrk="1" latinLnBrk="0" hangingPunct="1">
        <a:lnSpc>
          <a:spcPct val="90000"/>
        </a:lnSpc>
        <a:spcBef>
          <a:spcPts val="1000"/>
        </a:spcBef>
        <a:buFontTx/>
        <a:buNone/>
        <a:defRPr sz="2500" kern="1200" baseline="0">
          <a:solidFill>
            <a:schemeClr val="tx2"/>
          </a:solidFill>
          <a:latin typeface="Open Sans" panose="020B06060305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420" userDrawn="1">
          <p15:clr>
            <a:srgbClr val="F26B43"/>
          </p15:clr>
        </p15:guide>
        <p15:guide id="3" pos="41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30.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2.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jdelijke aanduiding voor tekst 25">
            <a:extLst>
              <a:ext uri="{FF2B5EF4-FFF2-40B4-BE49-F238E27FC236}">
                <a16:creationId xmlns:a16="http://schemas.microsoft.com/office/drawing/2014/main" id="{0C64607B-E8EE-204A-9080-04231F8F550D}"/>
              </a:ext>
            </a:extLst>
          </p:cNvPr>
          <p:cNvSpPr>
            <a:spLocks noGrp="1"/>
          </p:cNvSpPr>
          <p:nvPr>
            <p:ph type="body" sz="quarter" idx="14"/>
          </p:nvPr>
        </p:nvSpPr>
        <p:spPr/>
        <p:txBody>
          <a:bodyPr vert="horz" lIns="468000" tIns="108000" rIns="468000" bIns="360000" rtlCol="0" anchor="t">
            <a:noAutofit/>
          </a:bodyPr>
          <a:lstStyle/>
          <a:p>
            <a:r>
              <a:rPr lang="en-NL" dirty="0">
                <a:latin typeface="Open Sans"/>
                <a:ea typeface="Open Sans"/>
                <a:cs typeface="Open Sans"/>
              </a:rPr>
              <a:t>What is Cognition and how did it develop as a field? </a:t>
            </a:r>
            <a:endParaRPr lang="en-GB" dirty="0">
              <a:latin typeface="Open Sans"/>
              <a:ea typeface="Open Sans"/>
              <a:cs typeface="Open Sans"/>
            </a:endParaRPr>
          </a:p>
          <a:p>
            <a:r>
              <a:rPr lang="en-GB" dirty="0">
                <a:latin typeface="Open Sans"/>
                <a:ea typeface="Open Sans"/>
                <a:cs typeface="Open Sans"/>
              </a:rPr>
              <a:t>Responsible Lecturer: Bram </a:t>
            </a:r>
            <a:r>
              <a:rPr lang="en-GB" dirty="0" err="1">
                <a:latin typeface="Open Sans"/>
                <a:ea typeface="Open Sans"/>
                <a:cs typeface="Open Sans"/>
              </a:rPr>
              <a:t>Heijligers</a:t>
            </a:r>
            <a:endParaRPr lang="nl-NL" dirty="0"/>
          </a:p>
        </p:txBody>
      </p:sp>
      <p:sp>
        <p:nvSpPr>
          <p:cNvPr id="25" name="Titel 24">
            <a:extLst>
              <a:ext uri="{FF2B5EF4-FFF2-40B4-BE49-F238E27FC236}">
                <a16:creationId xmlns:a16="http://schemas.microsoft.com/office/drawing/2014/main" id="{B8C37745-5CAB-B949-8072-79528679CAB3}"/>
              </a:ext>
            </a:extLst>
          </p:cNvPr>
          <p:cNvSpPr>
            <a:spLocks noGrp="1"/>
          </p:cNvSpPr>
          <p:nvPr>
            <p:ph type="title"/>
          </p:nvPr>
        </p:nvSpPr>
        <p:spPr/>
        <p:txBody>
          <a:bodyPr/>
          <a:lstStyle/>
          <a:p>
            <a:r>
              <a:rPr lang="en-NL" dirty="0"/>
              <a:t>Cognition Fundamentals:</a:t>
            </a:r>
            <a:br>
              <a:rPr lang="en-NL" dirty="0"/>
            </a:br>
            <a:r>
              <a:rPr lang="en-NL" dirty="0"/>
              <a:t>Kick-off </a:t>
            </a:r>
            <a:endParaRPr lang="nl-NL" dirty="0"/>
          </a:p>
        </p:txBody>
      </p:sp>
    </p:spTree>
    <p:extLst>
      <p:ext uri="{BB962C8B-B14F-4D97-AF65-F5344CB8AC3E}">
        <p14:creationId xmlns:p14="http://schemas.microsoft.com/office/powerpoint/2010/main" val="9891917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C52631E-68A5-1C63-D204-BF9F85FF3E9E}"/>
              </a:ext>
            </a:extLst>
          </p:cNvPr>
          <p:cNvSpPr>
            <a:spLocks noGrp="1"/>
          </p:cNvSpPr>
          <p:nvPr>
            <p:ph type="sldNum" sz="quarter" idx="12"/>
          </p:nvPr>
        </p:nvSpPr>
        <p:spPr/>
        <p:txBody>
          <a:bodyPr/>
          <a:lstStyle/>
          <a:p>
            <a:fld id="{AA6C878E-6624-8940-965B-E61AF946BCDB}" type="slidenum">
              <a:rPr lang="nl-NL" smtClean="0"/>
              <a:t>10</a:t>
            </a:fld>
            <a:endParaRPr lang="nl-NL"/>
          </a:p>
        </p:txBody>
      </p:sp>
      <p:sp>
        <p:nvSpPr>
          <p:cNvPr id="3" name="Text Placeholder 2">
            <a:extLst>
              <a:ext uri="{FF2B5EF4-FFF2-40B4-BE49-F238E27FC236}">
                <a16:creationId xmlns:a16="http://schemas.microsoft.com/office/drawing/2014/main" id="{D69A8200-99DD-436D-A595-DB3663BE5978}"/>
              </a:ext>
            </a:extLst>
          </p:cNvPr>
          <p:cNvSpPr>
            <a:spLocks noGrp="1"/>
          </p:cNvSpPr>
          <p:nvPr>
            <p:ph type="body" sz="quarter" idx="16"/>
          </p:nvPr>
        </p:nvSpPr>
        <p:spPr/>
        <p:txBody>
          <a:bodyPr/>
          <a:lstStyle/>
          <a:p>
            <a:r>
              <a:rPr lang="en-NL" sz="2800" dirty="0"/>
              <a:t>Before the lecture please hand-in your phone and go for a brief 5 min walk. Afterwards: Free coffee. Tutorial? </a:t>
            </a:r>
            <a:r>
              <a:rPr lang="en-NL" sz="2800" dirty="0">
                <a:sym typeface="Wingdings" panose="05000000000000000000" pitchFamily="2" charset="2"/>
              </a:rPr>
              <a:t> Phones back!</a:t>
            </a:r>
            <a:endParaRPr lang="en-GB" dirty="0"/>
          </a:p>
        </p:txBody>
      </p:sp>
      <p:sp>
        <p:nvSpPr>
          <p:cNvPr id="4" name="Content Placeholder 3">
            <a:extLst>
              <a:ext uri="{FF2B5EF4-FFF2-40B4-BE49-F238E27FC236}">
                <a16:creationId xmlns:a16="http://schemas.microsoft.com/office/drawing/2014/main" id="{391DB01D-A747-8E0F-3138-8CF8895A196A}"/>
              </a:ext>
            </a:extLst>
          </p:cNvPr>
          <p:cNvSpPr>
            <a:spLocks noGrp="1"/>
          </p:cNvSpPr>
          <p:nvPr>
            <p:ph sz="quarter" idx="15"/>
          </p:nvPr>
        </p:nvSpPr>
        <p:spPr>
          <a:xfrm>
            <a:off x="592117" y="2245648"/>
            <a:ext cx="11144920" cy="3735895"/>
          </a:xfrm>
        </p:spPr>
        <p:txBody>
          <a:bodyPr/>
          <a:lstStyle/>
          <a:p>
            <a:r>
              <a:rPr lang="en-NL" sz="1800" dirty="0"/>
              <a:t>Perception</a:t>
            </a:r>
          </a:p>
          <a:p>
            <a:pPr lvl="1"/>
            <a:r>
              <a:rPr lang="en-NL" sz="1800" dirty="0"/>
              <a:t>Lecture</a:t>
            </a:r>
          </a:p>
          <a:p>
            <a:pPr lvl="1"/>
            <a:r>
              <a:rPr lang="en-NL" sz="1800" dirty="0"/>
              <a:t>Walking-Break: 20 min</a:t>
            </a:r>
          </a:p>
          <a:p>
            <a:pPr lvl="1"/>
            <a:r>
              <a:rPr lang="en-NL" sz="1800" dirty="0"/>
              <a:t>Tutorial: Create a flowchart for perceptual processing of sensory information for your robot!</a:t>
            </a:r>
          </a:p>
          <a:p>
            <a:r>
              <a:rPr lang="en-NL" sz="1800" dirty="0"/>
              <a:t>Lunch</a:t>
            </a:r>
          </a:p>
          <a:p>
            <a:r>
              <a:rPr lang="en-NL" sz="1800" dirty="0"/>
              <a:t>Learning</a:t>
            </a:r>
          </a:p>
          <a:p>
            <a:pPr lvl="1"/>
            <a:r>
              <a:rPr lang="en-NL" sz="1800" dirty="0"/>
              <a:t>Lecture</a:t>
            </a:r>
          </a:p>
          <a:p>
            <a:pPr lvl="1"/>
            <a:r>
              <a:rPr lang="en-NL" sz="1800" dirty="0"/>
              <a:t>Walking-Break: 20 min</a:t>
            </a:r>
          </a:p>
          <a:p>
            <a:pPr lvl="1"/>
            <a:r>
              <a:rPr lang="en-NL" sz="1800" dirty="0"/>
              <a:t>Tutorial: Create a flowchart for information; encoded perceptions, processing (a.k.a. learning) for your robot!</a:t>
            </a:r>
          </a:p>
          <a:p>
            <a:r>
              <a:rPr lang="en-NL" sz="1800" dirty="0"/>
              <a:t>Fin!</a:t>
            </a:r>
            <a:endParaRPr lang="en-NL" dirty="0"/>
          </a:p>
          <a:p>
            <a:pPr marL="0" indent="-29700">
              <a:buNone/>
            </a:pPr>
            <a:endParaRPr lang="en-NL" dirty="0"/>
          </a:p>
        </p:txBody>
      </p:sp>
      <p:sp>
        <p:nvSpPr>
          <p:cNvPr id="5" name="Title 4">
            <a:extLst>
              <a:ext uri="{FF2B5EF4-FFF2-40B4-BE49-F238E27FC236}">
                <a16:creationId xmlns:a16="http://schemas.microsoft.com/office/drawing/2014/main" id="{EE053B07-0E68-BAD7-ED07-6F55870AA1DA}"/>
              </a:ext>
            </a:extLst>
          </p:cNvPr>
          <p:cNvSpPr>
            <a:spLocks noGrp="1"/>
          </p:cNvSpPr>
          <p:nvPr>
            <p:ph type="title"/>
          </p:nvPr>
        </p:nvSpPr>
        <p:spPr/>
        <p:txBody>
          <a:bodyPr/>
          <a:lstStyle/>
          <a:p>
            <a:r>
              <a:rPr lang="en-NL" dirty="0"/>
              <a:t>Today’s Schedule</a:t>
            </a:r>
            <a:endParaRPr lang="en-GB" dirty="0"/>
          </a:p>
        </p:txBody>
      </p:sp>
    </p:spTree>
    <p:extLst>
      <p:ext uri="{BB962C8B-B14F-4D97-AF65-F5344CB8AC3E}">
        <p14:creationId xmlns:p14="http://schemas.microsoft.com/office/powerpoint/2010/main" val="1685985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933A16F-5FAE-7144-14BB-C0E35D419779}"/>
              </a:ext>
            </a:extLst>
          </p:cNvPr>
          <p:cNvSpPr>
            <a:spLocks noGrp="1"/>
          </p:cNvSpPr>
          <p:nvPr>
            <p:ph type="sldNum" sz="quarter" idx="12"/>
          </p:nvPr>
        </p:nvSpPr>
        <p:spPr/>
        <p:txBody>
          <a:bodyPr/>
          <a:lstStyle/>
          <a:p>
            <a:fld id="{AA6C878E-6624-8940-965B-E61AF946BCDB}" type="slidenum">
              <a:rPr lang="nl-NL" smtClean="0"/>
              <a:t>11</a:t>
            </a:fld>
            <a:endParaRPr lang="nl-NL"/>
          </a:p>
        </p:txBody>
      </p:sp>
      <p:sp>
        <p:nvSpPr>
          <p:cNvPr id="3" name="Content Placeholder 2">
            <a:extLst>
              <a:ext uri="{FF2B5EF4-FFF2-40B4-BE49-F238E27FC236}">
                <a16:creationId xmlns:a16="http://schemas.microsoft.com/office/drawing/2014/main" id="{146B96AE-3DEF-EABA-711C-BE06C9F98D93}"/>
              </a:ext>
            </a:extLst>
          </p:cNvPr>
          <p:cNvSpPr>
            <a:spLocks noGrp="1"/>
          </p:cNvSpPr>
          <p:nvPr>
            <p:ph sz="quarter" idx="15"/>
          </p:nvPr>
        </p:nvSpPr>
        <p:spPr/>
        <p:txBody>
          <a:bodyPr/>
          <a:lstStyle/>
          <a:p>
            <a:r>
              <a:rPr lang="en-NL" dirty="0"/>
              <a:t>Cognitive science deals with the m</a:t>
            </a:r>
            <a:r>
              <a:rPr lang="en-GB" dirty="0" err="1"/>
              <a:t>ental</a:t>
            </a:r>
            <a:r>
              <a:rPr lang="en-GB" dirty="0"/>
              <a:t> faculties </a:t>
            </a:r>
            <a:r>
              <a:rPr lang="en-NL" dirty="0"/>
              <a:t>of </a:t>
            </a:r>
            <a:r>
              <a:rPr lang="en-GB" dirty="0"/>
              <a:t>language, perception, memory, attention, reasoning, and emotion</a:t>
            </a:r>
            <a:endParaRPr lang="en-NL" dirty="0"/>
          </a:p>
          <a:p>
            <a:r>
              <a:rPr lang="en-NL" dirty="0"/>
              <a:t>This block we will go into systems concerning:</a:t>
            </a:r>
          </a:p>
          <a:p>
            <a:pPr lvl="1"/>
            <a:r>
              <a:rPr lang="en-NL" dirty="0"/>
              <a:t>Perception: Visual (&amp; </a:t>
            </a:r>
            <a:r>
              <a:rPr lang="en-NL" dirty="0" err="1"/>
              <a:t>kinestaethic</a:t>
            </a:r>
            <a:r>
              <a:rPr lang="en-NL" dirty="0"/>
              <a:t>)</a:t>
            </a:r>
          </a:p>
          <a:p>
            <a:pPr lvl="1"/>
            <a:r>
              <a:rPr lang="en-NL" dirty="0"/>
              <a:t>Memory: Learning</a:t>
            </a:r>
          </a:p>
          <a:p>
            <a:pPr lvl="1"/>
            <a:r>
              <a:rPr lang="en-NL" dirty="0"/>
              <a:t>Reasoning: Decision-making</a:t>
            </a:r>
          </a:p>
          <a:p>
            <a:pPr lvl="1"/>
            <a:r>
              <a:rPr lang="en-NL" dirty="0"/>
              <a:t>Emotion: Learning &amp; motivation/goals setting</a:t>
            </a:r>
          </a:p>
          <a:p>
            <a:endParaRPr lang="en-NL" dirty="0"/>
          </a:p>
          <a:p>
            <a:r>
              <a:rPr lang="en-NL" dirty="0"/>
              <a:t>Next block we will go further into:</a:t>
            </a:r>
          </a:p>
          <a:p>
            <a:pPr lvl="1"/>
            <a:r>
              <a:rPr lang="en-NL" dirty="0"/>
              <a:t>Language</a:t>
            </a:r>
          </a:p>
          <a:p>
            <a:pPr lvl="1"/>
            <a:r>
              <a:rPr lang="en-NL" dirty="0"/>
              <a:t>Attention</a:t>
            </a:r>
          </a:p>
          <a:p>
            <a:pPr lvl="1"/>
            <a:r>
              <a:rPr lang="en-NL" dirty="0"/>
              <a:t>Perception: Auditory</a:t>
            </a:r>
          </a:p>
          <a:p>
            <a:pPr lvl="1"/>
            <a:endParaRPr lang="en-GB" dirty="0"/>
          </a:p>
        </p:txBody>
      </p:sp>
      <p:sp>
        <p:nvSpPr>
          <p:cNvPr id="4" name="Title 3">
            <a:extLst>
              <a:ext uri="{FF2B5EF4-FFF2-40B4-BE49-F238E27FC236}">
                <a16:creationId xmlns:a16="http://schemas.microsoft.com/office/drawing/2014/main" id="{2A0B14F1-67C8-949F-69FD-AF9B327B28FD}"/>
              </a:ext>
            </a:extLst>
          </p:cNvPr>
          <p:cNvSpPr>
            <a:spLocks noGrp="1"/>
          </p:cNvSpPr>
          <p:nvPr>
            <p:ph type="title"/>
          </p:nvPr>
        </p:nvSpPr>
        <p:spPr/>
        <p:txBody>
          <a:bodyPr/>
          <a:lstStyle/>
          <a:p>
            <a:r>
              <a:rPr lang="en-NL" dirty="0"/>
              <a:t>What will we do this block?</a:t>
            </a:r>
            <a:endParaRPr lang="en-GB" dirty="0"/>
          </a:p>
        </p:txBody>
      </p:sp>
    </p:spTree>
    <p:extLst>
      <p:ext uri="{BB962C8B-B14F-4D97-AF65-F5344CB8AC3E}">
        <p14:creationId xmlns:p14="http://schemas.microsoft.com/office/powerpoint/2010/main" val="3586901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6769E7-0A15-8DB8-6590-C69D84D0F1BC}"/>
              </a:ext>
            </a:extLst>
          </p:cNvPr>
          <p:cNvSpPr>
            <a:spLocks noGrp="1"/>
          </p:cNvSpPr>
          <p:nvPr>
            <p:ph type="body" sz="quarter" idx="14"/>
          </p:nvPr>
        </p:nvSpPr>
        <p:spPr>
          <a:xfrm>
            <a:off x="1727200" y="4763614"/>
            <a:ext cx="9372600" cy="982134"/>
          </a:xfrm>
        </p:spPr>
        <p:txBody>
          <a:bodyPr/>
          <a:lstStyle/>
          <a:p>
            <a:r>
              <a:rPr lang="en-NL" dirty="0"/>
              <a:t>Take a walk of 5 minutes and meet me at the Innovation Square!</a:t>
            </a:r>
          </a:p>
          <a:p>
            <a:r>
              <a:rPr lang="en-NL" dirty="0"/>
              <a:t>Be back in 20 minutes for the perception lecture!</a:t>
            </a:r>
          </a:p>
          <a:p>
            <a:endParaRPr lang="en-GB" dirty="0"/>
          </a:p>
        </p:txBody>
      </p:sp>
      <p:sp>
        <p:nvSpPr>
          <p:cNvPr id="3" name="Title 2">
            <a:extLst>
              <a:ext uri="{FF2B5EF4-FFF2-40B4-BE49-F238E27FC236}">
                <a16:creationId xmlns:a16="http://schemas.microsoft.com/office/drawing/2014/main" id="{1945A34F-8C43-A105-8FCA-8F825CC3554B}"/>
              </a:ext>
            </a:extLst>
          </p:cNvPr>
          <p:cNvSpPr>
            <a:spLocks noGrp="1"/>
          </p:cNvSpPr>
          <p:nvPr>
            <p:ph type="title"/>
          </p:nvPr>
        </p:nvSpPr>
        <p:spPr>
          <a:xfrm>
            <a:off x="1727200" y="3564467"/>
            <a:ext cx="9372600" cy="1109801"/>
          </a:xfrm>
        </p:spPr>
        <p:txBody>
          <a:bodyPr/>
          <a:lstStyle/>
          <a:p>
            <a:r>
              <a:rPr lang="en-NL" dirty="0"/>
              <a:t>Break</a:t>
            </a:r>
            <a:endParaRPr lang="en-GB" dirty="0"/>
          </a:p>
        </p:txBody>
      </p:sp>
      <p:sp>
        <p:nvSpPr>
          <p:cNvPr id="4" name="Slide Number Placeholder 3">
            <a:extLst>
              <a:ext uri="{FF2B5EF4-FFF2-40B4-BE49-F238E27FC236}">
                <a16:creationId xmlns:a16="http://schemas.microsoft.com/office/drawing/2014/main" id="{1E4D0C05-2A84-5DA3-FF14-E15308CDC848}"/>
              </a:ext>
            </a:extLst>
          </p:cNvPr>
          <p:cNvSpPr>
            <a:spLocks noGrp="1"/>
          </p:cNvSpPr>
          <p:nvPr>
            <p:ph type="sldNum" sz="quarter" idx="12"/>
          </p:nvPr>
        </p:nvSpPr>
        <p:spPr/>
        <p:txBody>
          <a:bodyPr/>
          <a:lstStyle/>
          <a:p>
            <a:fld id="{AA6C878E-6624-8940-965B-E61AF946BCDB}" type="slidenum">
              <a:rPr lang="nl-NL" smtClean="0"/>
              <a:t>12</a:t>
            </a:fld>
            <a:endParaRPr lang="nl-NL"/>
          </a:p>
        </p:txBody>
      </p:sp>
    </p:spTree>
    <p:extLst>
      <p:ext uri="{BB962C8B-B14F-4D97-AF65-F5344CB8AC3E}">
        <p14:creationId xmlns:p14="http://schemas.microsoft.com/office/powerpoint/2010/main" val="36725708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jdelijke aanduiding voor tekst 25">
            <a:extLst>
              <a:ext uri="{FF2B5EF4-FFF2-40B4-BE49-F238E27FC236}">
                <a16:creationId xmlns:a16="http://schemas.microsoft.com/office/drawing/2014/main" id="{0C64607B-E8EE-204A-9080-04231F8F550D}"/>
              </a:ext>
            </a:extLst>
          </p:cNvPr>
          <p:cNvSpPr>
            <a:spLocks noGrp="1"/>
          </p:cNvSpPr>
          <p:nvPr>
            <p:ph type="body" sz="quarter" idx="14"/>
          </p:nvPr>
        </p:nvSpPr>
        <p:spPr/>
        <p:txBody>
          <a:bodyPr vert="horz" lIns="468000" tIns="108000" rIns="468000" bIns="360000" rtlCol="0" anchor="t">
            <a:noAutofit/>
          </a:bodyPr>
          <a:lstStyle/>
          <a:p>
            <a:r>
              <a:rPr lang="en-NL" dirty="0">
                <a:latin typeface="Open Sans"/>
                <a:ea typeface="Open Sans"/>
                <a:cs typeface="Open Sans"/>
              </a:rPr>
              <a:t>How do we learn from our perceptions</a:t>
            </a:r>
            <a:r>
              <a:rPr lang="en-NL">
                <a:latin typeface="Open Sans"/>
                <a:ea typeface="Open Sans"/>
                <a:cs typeface="Open Sans"/>
              </a:rPr>
              <a:t>? </a:t>
            </a:r>
            <a:endParaRPr lang="en-GB" dirty="0">
              <a:latin typeface="Open Sans"/>
              <a:ea typeface="Open Sans"/>
              <a:cs typeface="Open Sans"/>
            </a:endParaRPr>
          </a:p>
          <a:p>
            <a:r>
              <a:rPr lang="en-GB" dirty="0">
                <a:latin typeface="Open Sans"/>
                <a:ea typeface="Open Sans"/>
                <a:cs typeface="Open Sans"/>
              </a:rPr>
              <a:t>Responsible Lecturer: Bram </a:t>
            </a:r>
            <a:r>
              <a:rPr lang="en-GB" dirty="0" err="1">
                <a:latin typeface="Open Sans"/>
                <a:ea typeface="Open Sans"/>
                <a:cs typeface="Open Sans"/>
              </a:rPr>
              <a:t>Heijligers</a:t>
            </a:r>
            <a:endParaRPr lang="nl-NL" dirty="0"/>
          </a:p>
        </p:txBody>
      </p:sp>
      <p:sp>
        <p:nvSpPr>
          <p:cNvPr id="25" name="Titel 24">
            <a:extLst>
              <a:ext uri="{FF2B5EF4-FFF2-40B4-BE49-F238E27FC236}">
                <a16:creationId xmlns:a16="http://schemas.microsoft.com/office/drawing/2014/main" id="{B8C37745-5CAB-B949-8072-79528679CAB3}"/>
              </a:ext>
            </a:extLst>
          </p:cNvPr>
          <p:cNvSpPr>
            <a:spLocks noGrp="1"/>
          </p:cNvSpPr>
          <p:nvPr>
            <p:ph type="title"/>
          </p:nvPr>
        </p:nvSpPr>
        <p:spPr/>
        <p:txBody>
          <a:bodyPr/>
          <a:lstStyle/>
          <a:p>
            <a:r>
              <a:rPr lang="en-NL" dirty="0"/>
              <a:t>Cognition Fundamentals:</a:t>
            </a:r>
            <a:br>
              <a:rPr lang="en-NL" dirty="0"/>
            </a:br>
            <a:r>
              <a:rPr lang="en-NL" dirty="0"/>
              <a:t>Perception</a:t>
            </a:r>
            <a:endParaRPr lang="nl-NL" dirty="0"/>
          </a:p>
        </p:txBody>
      </p:sp>
    </p:spTree>
    <p:extLst>
      <p:ext uri="{BB962C8B-B14F-4D97-AF65-F5344CB8AC3E}">
        <p14:creationId xmlns:p14="http://schemas.microsoft.com/office/powerpoint/2010/main" val="40339261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C91881-BE4D-7230-8B39-9A60B7F80A86}"/>
              </a:ext>
            </a:extLst>
          </p:cNvPr>
          <p:cNvSpPr>
            <a:spLocks noGrp="1"/>
          </p:cNvSpPr>
          <p:nvPr>
            <p:ph type="body" sz="quarter" idx="14"/>
          </p:nvPr>
        </p:nvSpPr>
        <p:spPr/>
        <p:txBody>
          <a:bodyPr/>
          <a:lstStyle/>
          <a:p>
            <a:r>
              <a:rPr lang="en-NL" dirty="0"/>
              <a:t>What we already learned...</a:t>
            </a:r>
            <a:endParaRPr lang="en-GB" dirty="0"/>
          </a:p>
        </p:txBody>
      </p:sp>
      <p:sp>
        <p:nvSpPr>
          <p:cNvPr id="3" name="Title 2">
            <a:extLst>
              <a:ext uri="{FF2B5EF4-FFF2-40B4-BE49-F238E27FC236}">
                <a16:creationId xmlns:a16="http://schemas.microsoft.com/office/drawing/2014/main" id="{BAECF0AA-CA25-0CA3-A705-FAA7FBC451CB}"/>
              </a:ext>
            </a:extLst>
          </p:cNvPr>
          <p:cNvSpPr>
            <a:spLocks noGrp="1"/>
          </p:cNvSpPr>
          <p:nvPr>
            <p:ph type="title"/>
          </p:nvPr>
        </p:nvSpPr>
        <p:spPr/>
        <p:txBody>
          <a:bodyPr/>
          <a:lstStyle/>
          <a:p>
            <a:r>
              <a:rPr lang="en-NL" dirty="0"/>
              <a:t>HCAI Recap</a:t>
            </a:r>
            <a:endParaRPr lang="en-GB" dirty="0"/>
          </a:p>
        </p:txBody>
      </p:sp>
      <p:sp>
        <p:nvSpPr>
          <p:cNvPr id="4" name="Slide Number Placeholder 3">
            <a:extLst>
              <a:ext uri="{FF2B5EF4-FFF2-40B4-BE49-F238E27FC236}">
                <a16:creationId xmlns:a16="http://schemas.microsoft.com/office/drawing/2014/main" id="{49161CC2-7D41-1CE3-F72D-DBBEB7498958}"/>
              </a:ext>
            </a:extLst>
          </p:cNvPr>
          <p:cNvSpPr>
            <a:spLocks noGrp="1"/>
          </p:cNvSpPr>
          <p:nvPr>
            <p:ph type="sldNum" sz="quarter" idx="12"/>
          </p:nvPr>
        </p:nvSpPr>
        <p:spPr/>
        <p:txBody>
          <a:bodyPr/>
          <a:lstStyle/>
          <a:p>
            <a:fld id="{AA6C878E-6624-8940-965B-E61AF946BCDB}" type="slidenum">
              <a:rPr lang="nl-NL" smtClean="0"/>
              <a:t>14</a:t>
            </a:fld>
            <a:endParaRPr lang="nl-NL"/>
          </a:p>
        </p:txBody>
      </p:sp>
    </p:spTree>
    <p:extLst>
      <p:ext uri="{BB962C8B-B14F-4D97-AF65-F5344CB8AC3E}">
        <p14:creationId xmlns:p14="http://schemas.microsoft.com/office/powerpoint/2010/main" val="660654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picture containing text&#10;&#10;Description automatically generated">
            <a:extLst>
              <a:ext uri="{FF2B5EF4-FFF2-40B4-BE49-F238E27FC236}">
                <a16:creationId xmlns:a16="http://schemas.microsoft.com/office/drawing/2014/main" id="{AB3053A9-D9BE-4439-B6C8-0D384B9DE4D0}"/>
              </a:ext>
            </a:extLst>
          </p:cNvPr>
          <p:cNvPicPr>
            <a:picLocks noGrp="1" noChangeAspect="1"/>
          </p:cNvPicPr>
          <p:nvPr>
            <p:ph type="pic" sz="quarter" idx="15"/>
          </p:nvPr>
        </p:nvPicPr>
        <p:blipFill>
          <a:blip r:embed="rId3"/>
          <a:srcRect t="14903" b="14903"/>
          <a:stretch>
            <a:fillRect/>
          </a:stretch>
        </p:blipFill>
        <p:spPr/>
      </p:pic>
      <p:sp>
        <p:nvSpPr>
          <p:cNvPr id="3" name="Text Placeholder 2">
            <a:extLst>
              <a:ext uri="{FF2B5EF4-FFF2-40B4-BE49-F238E27FC236}">
                <a16:creationId xmlns:a16="http://schemas.microsoft.com/office/drawing/2014/main" id="{7CB3F311-5820-4212-89CD-12DE4D40EC84}"/>
              </a:ext>
            </a:extLst>
          </p:cNvPr>
          <p:cNvSpPr>
            <a:spLocks noGrp="1"/>
          </p:cNvSpPr>
          <p:nvPr>
            <p:ph type="body" sz="quarter" idx="14"/>
          </p:nvPr>
        </p:nvSpPr>
        <p:spPr>
          <a:solidFill>
            <a:srgbClr val="FFFFFF">
              <a:alpha val="40000"/>
            </a:srgbClr>
          </a:solidFill>
        </p:spPr>
        <p:txBody>
          <a:bodyPr/>
          <a:lstStyle/>
          <a:p>
            <a:r>
              <a:rPr lang="en-US" dirty="0"/>
              <a:t>Objects in the external environment can be part of a cognitive process and in that way function as extensions of the mind itself. </a:t>
            </a:r>
          </a:p>
        </p:txBody>
      </p:sp>
      <p:sp>
        <p:nvSpPr>
          <p:cNvPr id="4" name="Title 3">
            <a:extLst>
              <a:ext uri="{FF2B5EF4-FFF2-40B4-BE49-F238E27FC236}">
                <a16:creationId xmlns:a16="http://schemas.microsoft.com/office/drawing/2014/main" id="{D624710E-3B81-4952-B69F-3DE000EF78DF}"/>
              </a:ext>
            </a:extLst>
          </p:cNvPr>
          <p:cNvSpPr>
            <a:spLocks noGrp="1"/>
          </p:cNvSpPr>
          <p:nvPr>
            <p:ph type="title"/>
          </p:nvPr>
        </p:nvSpPr>
        <p:spPr>
          <a:solidFill>
            <a:srgbClr val="FFFFFF">
              <a:alpha val="40000"/>
            </a:srgbClr>
          </a:solidFill>
        </p:spPr>
        <p:txBody>
          <a:bodyPr/>
          <a:lstStyle/>
          <a:p>
            <a:r>
              <a:rPr lang="en-US" dirty="0"/>
              <a:t>E</a:t>
            </a:r>
            <a:r>
              <a:rPr lang="en-NL" dirty="0" err="1"/>
              <a:t>xtended</a:t>
            </a:r>
            <a:r>
              <a:rPr lang="en-NL" dirty="0"/>
              <a:t> </a:t>
            </a:r>
            <a:r>
              <a:rPr lang="en-US" dirty="0"/>
              <a:t>M</a:t>
            </a:r>
            <a:r>
              <a:rPr lang="en-NL" dirty="0" err="1"/>
              <a:t>ind</a:t>
            </a:r>
            <a:r>
              <a:rPr lang="en-US" dirty="0"/>
              <a:t> Theory</a:t>
            </a:r>
            <a:br>
              <a:rPr lang="en-NL" dirty="0"/>
            </a:br>
            <a:endParaRPr lang="en-US" dirty="0"/>
          </a:p>
        </p:txBody>
      </p:sp>
      <p:sp>
        <p:nvSpPr>
          <p:cNvPr id="5" name="Slide Number Placeholder 4">
            <a:extLst>
              <a:ext uri="{FF2B5EF4-FFF2-40B4-BE49-F238E27FC236}">
                <a16:creationId xmlns:a16="http://schemas.microsoft.com/office/drawing/2014/main" id="{D4125FA1-8AE6-44D4-B4F6-ED11DD609543}"/>
              </a:ext>
            </a:extLst>
          </p:cNvPr>
          <p:cNvSpPr>
            <a:spLocks noGrp="1"/>
          </p:cNvSpPr>
          <p:nvPr>
            <p:ph type="sldNum" sz="quarter" idx="12"/>
          </p:nvPr>
        </p:nvSpPr>
        <p:spPr/>
        <p:txBody>
          <a:bodyPr/>
          <a:lstStyle/>
          <a:p>
            <a:fld id="{AA6C878E-6624-8940-965B-E61AF946BCDB}" type="slidenum">
              <a:rPr lang="nl-NL" smtClean="0"/>
              <a:t>15</a:t>
            </a:fld>
            <a:endParaRPr lang="nl-NL"/>
          </a:p>
        </p:txBody>
      </p:sp>
    </p:spTree>
    <p:extLst>
      <p:ext uri="{BB962C8B-B14F-4D97-AF65-F5344CB8AC3E}">
        <p14:creationId xmlns:p14="http://schemas.microsoft.com/office/powerpoint/2010/main" val="1385007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bg/>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71C714-C4BC-4D75-AA25-7D910979944F}"/>
              </a:ext>
            </a:extLst>
          </p:cNvPr>
          <p:cNvSpPr>
            <a:spLocks noGrp="1"/>
          </p:cNvSpPr>
          <p:nvPr>
            <p:ph type="body" sz="quarter" idx="14"/>
          </p:nvPr>
        </p:nvSpPr>
        <p:spPr>
          <a:xfrm>
            <a:off x="1727200" y="5088467"/>
            <a:ext cx="9502158" cy="982134"/>
          </a:xfrm>
        </p:spPr>
        <p:txBody>
          <a:bodyPr/>
          <a:lstStyle/>
          <a:p>
            <a:r>
              <a:rPr lang="en-US" sz="1800" dirty="0"/>
              <a:t>The technological and informational elements of a large-scale information network can, under certain circumstances, constitute part of the </a:t>
            </a:r>
            <a:r>
              <a:rPr lang="en-US" sz="1800" i="1" dirty="0"/>
              <a:t>material supervenience base</a:t>
            </a:r>
            <a:r>
              <a:rPr lang="en-NL" sz="1800" i="1" dirty="0"/>
              <a:t> for(/relationship between)</a:t>
            </a:r>
            <a:r>
              <a:rPr lang="en-US" sz="1800" i="1" dirty="0"/>
              <a:t> </a:t>
            </a:r>
            <a:r>
              <a:rPr lang="en-US" sz="1800" dirty="0"/>
              <a:t>an agent’s mental states and processes. </a:t>
            </a:r>
          </a:p>
          <a:p>
            <a:endParaRPr lang="en-US" dirty="0"/>
          </a:p>
        </p:txBody>
      </p:sp>
      <p:sp>
        <p:nvSpPr>
          <p:cNvPr id="3" name="Title 2">
            <a:extLst>
              <a:ext uri="{FF2B5EF4-FFF2-40B4-BE49-F238E27FC236}">
                <a16:creationId xmlns:a16="http://schemas.microsoft.com/office/drawing/2014/main" id="{D59FBABA-C384-4C58-A09D-1649FCECC91C}"/>
              </a:ext>
            </a:extLst>
          </p:cNvPr>
          <p:cNvSpPr>
            <a:spLocks noGrp="1"/>
          </p:cNvSpPr>
          <p:nvPr>
            <p:ph type="title"/>
          </p:nvPr>
        </p:nvSpPr>
        <p:spPr/>
        <p:txBody>
          <a:bodyPr/>
          <a:lstStyle/>
          <a:p>
            <a:r>
              <a:rPr lang="en-US" dirty="0"/>
              <a:t>N</a:t>
            </a:r>
            <a:r>
              <a:rPr lang="en-NL" dirty="0" err="1"/>
              <a:t>etwork</a:t>
            </a:r>
            <a:r>
              <a:rPr lang="en-US" dirty="0"/>
              <a:t>-E</a:t>
            </a:r>
            <a:r>
              <a:rPr lang="en-NL" dirty="0" err="1"/>
              <a:t>nabled</a:t>
            </a:r>
            <a:r>
              <a:rPr lang="en-NL" dirty="0"/>
              <a:t> </a:t>
            </a:r>
            <a:r>
              <a:rPr lang="en-US" dirty="0"/>
              <a:t>C</a:t>
            </a:r>
            <a:r>
              <a:rPr lang="en-NL" dirty="0" err="1"/>
              <a:t>ognition</a:t>
            </a:r>
            <a:r>
              <a:rPr lang="en-US" dirty="0"/>
              <a:t> Theory</a:t>
            </a:r>
          </a:p>
        </p:txBody>
      </p:sp>
      <p:sp>
        <p:nvSpPr>
          <p:cNvPr id="4" name="Slide Number Placeholder 3">
            <a:extLst>
              <a:ext uri="{FF2B5EF4-FFF2-40B4-BE49-F238E27FC236}">
                <a16:creationId xmlns:a16="http://schemas.microsoft.com/office/drawing/2014/main" id="{CA36A436-98B8-45FB-A3C3-91AE999582E8}"/>
              </a:ext>
            </a:extLst>
          </p:cNvPr>
          <p:cNvSpPr>
            <a:spLocks noGrp="1"/>
          </p:cNvSpPr>
          <p:nvPr>
            <p:ph type="sldNum" sz="quarter" idx="12"/>
          </p:nvPr>
        </p:nvSpPr>
        <p:spPr/>
        <p:txBody>
          <a:bodyPr/>
          <a:lstStyle/>
          <a:p>
            <a:fld id="{AA6C878E-6624-8940-965B-E61AF946BCDB}" type="slidenum">
              <a:rPr lang="nl-NL" smtClean="0"/>
              <a:t>16</a:t>
            </a:fld>
            <a:endParaRPr lang="nl-NL"/>
          </a:p>
        </p:txBody>
      </p:sp>
    </p:spTree>
    <p:extLst>
      <p:ext uri="{BB962C8B-B14F-4D97-AF65-F5344CB8AC3E}">
        <p14:creationId xmlns:p14="http://schemas.microsoft.com/office/powerpoint/2010/main" val="427375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A1859B0B-B7FA-4815-A7BD-2F0446F59E17}"/>
              </a:ext>
            </a:extLst>
          </p:cNvPr>
          <p:cNvPicPr>
            <a:picLocks noGrp="1" noChangeAspect="1" noChangeArrowheads="1"/>
          </p:cNvPicPr>
          <p:nvPr>
            <p:ph type="pic" sz="quarter" idx="15"/>
          </p:nvPr>
        </p:nvPicPr>
        <p:blipFill>
          <a:blip r:embed="rId3">
            <a:extLst>
              <a:ext uri="{28A0092B-C50C-407E-A947-70E740481C1C}">
                <a14:useLocalDpi xmlns:a14="http://schemas.microsoft.com/office/drawing/2010/main" val="0"/>
              </a:ext>
            </a:extLst>
          </a:blip>
          <a:srcRect t="9354" b="9354"/>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911299D1-41E6-4EFA-8D62-48EEF6C80512}"/>
              </a:ext>
            </a:extLst>
          </p:cNvPr>
          <p:cNvSpPr>
            <a:spLocks noGrp="1"/>
          </p:cNvSpPr>
          <p:nvPr>
            <p:ph type="body" sz="quarter" idx="14"/>
          </p:nvPr>
        </p:nvSpPr>
        <p:spPr>
          <a:solidFill>
            <a:srgbClr val="FFFFFF">
              <a:alpha val="60000"/>
            </a:srgbClr>
          </a:solidFill>
        </p:spPr>
        <p:txBody>
          <a:bodyPr/>
          <a:lstStyle/>
          <a:p>
            <a:r>
              <a:rPr lang="en-US" dirty="0"/>
              <a:t>Communication or direct involvement with someone or something: a reciprocal action or influence</a:t>
            </a:r>
          </a:p>
        </p:txBody>
      </p:sp>
      <p:sp>
        <p:nvSpPr>
          <p:cNvPr id="4" name="Title 3">
            <a:extLst>
              <a:ext uri="{FF2B5EF4-FFF2-40B4-BE49-F238E27FC236}">
                <a16:creationId xmlns:a16="http://schemas.microsoft.com/office/drawing/2014/main" id="{EC348A19-6E0C-4ED1-83F1-F0B572ED1A16}"/>
              </a:ext>
            </a:extLst>
          </p:cNvPr>
          <p:cNvSpPr>
            <a:spLocks noGrp="1"/>
          </p:cNvSpPr>
          <p:nvPr>
            <p:ph type="title"/>
          </p:nvPr>
        </p:nvSpPr>
        <p:spPr>
          <a:solidFill>
            <a:srgbClr val="FFFFFF">
              <a:alpha val="60000"/>
            </a:srgbClr>
          </a:solidFill>
        </p:spPr>
        <p:txBody>
          <a:bodyPr/>
          <a:lstStyle/>
          <a:p>
            <a:r>
              <a:rPr lang="en-US" dirty="0"/>
              <a:t>Interaction</a:t>
            </a:r>
          </a:p>
        </p:txBody>
      </p:sp>
      <p:sp>
        <p:nvSpPr>
          <p:cNvPr id="5" name="Slide Number Placeholder 4">
            <a:extLst>
              <a:ext uri="{FF2B5EF4-FFF2-40B4-BE49-F238E27FC236}">
                <a16:creationId xmlns:a16="http://schemas.microsoft.com/office/drawing/2014/main" id="{81A876C6-0A20-40E9-93E6-BC0523F22F59}"/>
              </a:ext>
            </a:extLst>
          </p:cNvPr>
          <p:cNvSpPr>
            <a:spLocks noGrp="1"/>
          </p:cNvSpPr>
          <p:nvPr>
            <p:ph type="sldNum" sz="quarter" idx="12"/>
          </p:nvPr>
        </p:nvSpPr>
        <p:spPr/>
        <p:txBody>
          <a:bodyPr/>
          <a:lstStyle/>
          <a:p>
            <a:fld id="{AA6C878E-6624-8940-965B-E61AF946BCDB}" type="slidenum">
              <a:rPr lang="nl-NL" smtClean="0"/>
              <a:t>17</a:t>
            </a:fld>
            <a:endParaRPr lang="nl-NL"/>
          </a:p>
        </p:txBody>
      </p:sp>
    </p:spTree>
    <p:extLst>
      <p:ext uri="{BB962C8B-B14F-4D97-AF65-F5344CB8AC3E}">
        <p14:creationId xmlns:p14="http://schemas.microsoft.com/office/powerpoint/2010/main" val="743887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3B5D423-2A2C-4F8B-B25D-83D2C30BDBF8}"/>
              </a:ext>
            </a:extLst>
          </p:cNvPr>
          <p:cNvSpPr>
            <a:spLocks noGrp="1"/>
          </p:cNvSpPr>
          <p:nvPr>
            <p:ph type="body" sz="quarter" idx="14"/>
          </p:nvPr>
        </p:nvSpPr>
        <p:spPr/>
        <p:txBody>
          <a:bodyPr/>
          <a:lstStyle/>
          <a:p>
            <a:r>
              <a:rPr lang="en-US" dirty="0"/>
              <a:t>Design discipline within artificial intelligence for designing applications that are reliable, safe, and trustworthy, and effectively serve people's needs.</a:t>
            </a:r>
          </a:p>
        </p:txBody>
      </p:sp>
      <p:sp>
        <p:nvSpPr>
          <p:cNvPr id="3" name="Title 2">
            <a:extLst>
              <a:ext uri="{FF2B5EF4-FFF2-40B4-BE49-F238E27FC236}">
                <a16:creationId xmlns:a16="http://schemas.microsoft.com/office/drawing/2014/main" id="{7E5A2381-8D23-4E7A-9172-D267258999F3}"/>
              </a:ext>
            </a:extLst>
          </p:cNvPr>
          <p:cNvSpPr>
            <a:spLocks noGrp="1"/>
          </p:cNvSpPr>
          <p:nvPr>
            <p:ph type="title"/>
          </p:nvPr>
        </p:nvSpPr>
        <p:spPr/>
        <p:txBody>
          <a:bodyPr/>
          <a:lstStyle/>
          <a:p>
            <a:r>
              <a:rPr lang="en-US" dirty="0"/>
              <a:t>Human-Centered Artificial Intelligence</a:t>
            </a:r>
          </a:p>
        </p:txBody>
      </p:sp>
      <p:sp>
        <p:nvSpPr>
          <p:cNvPr id="4" name="Slide Number Placeholder 3">
            <a:extLst>
              <a:ext uri="{FF2B5EF4-FFF2-40B4-BE49-F238E27FC236}">
                <a16:creationId xmlns:a16="http://schemas.microsoft.com/office/drawing/2014/main" id="{1C466E7E-75C9-4C1B-A575-CE431A9CA70F}"/>
              </a:ext>
            </a:extLst>
          </p:cNvPr>
          <p:cNvSpPr>
            <a:spLocks noGrp="1"/>
          </p:cNvSpPr>
          <p:nvPr>
            <p:ph type="sldNum" sz="quarter" idx="12"/>
          </p:nvPr>
        </p:nvSpPr>
        <p:spPr/>
        <p:txBody>
          <a:bodyPr/>
          <a:lstStyle/>
          <a:p>
            <a:fld id="{AA6C878E-6624-8940-965B-E61AF946BCDB}" type="slidenum">
              <a:rPr lang="nl-NL" smtClean="0"/>
              <a:t>18</a:t>
            </a:fld>
            <a:endParaRPr lang="nl-NL"/>
          </a:p>
        </p:txBody>
      </p:sp>
    </p:spTree>
    <p:extLst>
      <p:ext uri="{BB962C8B-B14F-4D97-AF65-F5344CB8AC3E}">
        <p14:creationId xmlns:p14="http://schemas.microsoft.com/office/powerpoint/2010/main" val="2503772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6769E7-0A15-8DB8-6590-C69D84D0F1BC}"/>
              </a:ext>
            </a:extLst>
          </p:cNvPr>
          <p:cNvSpPr>
            <a:spLocks noGrp="1"/>
          </p:cNvSpPr>
          <p:nvPr>
            <p:ph type="body" sz="quarter" idx="14"/>
          </p:nvPr>
        </p:nvSpPr>
        <p:spPr/>
        <p:txBody>
          <a:bodyPr/>
          <a:lstStyle/>
          <a:p>
            <a:r>
              <a:rPr lang="en-NL" dirty="0"/>
              <a:t>What is it? How does it related to attention, memory and robotics?</a:t>
            </a:r>
            <a:endParaRPr lang="en-GB" dirty="0"/>
          </a:p>
        </p:txBody>
      </p:sp>
      <p:sp>
        <p:nvSpPr>
          <p:cNvPr id="3" name="Title 2">
            <a:extLst>
              <a:ext uri="{FF2B5EF4-FFF2-40B4-BE49-F238E27FC236}">
                <a16:creationId xmlns:a16="http://schemas.microsoft.com/office/drawing/2014/main" id="{1945A34F-8C43-A105-8FCA-8F825CC3554B}"/>
              </a:ext>
            </a:extLst>
          </p:cNvPr>
          <p:cNvSpPr>
            <a:spLocks noGrp="1"/>
          </p:cNvSpPr>
          <p:nvPr>
            <p:ph type="title"/>
          </p:nvPr>
        </p:nvSpPr>
        <p:spPr/>
        <p:txBody>
          <a:bodyPr/>
          <a:lstStyle/>
          <a:p>
            <a:r>
              <a:rPr lang="en-NL" dirty="0"/>
              <a:t>Perception</a:t>
            </a:r>
            <a:endParaRPr lang="en-GB" dirty="0"/>
          </a:p>
        </p:txBody>
      </p:sp>
      <p:sp>
        <p:nvSpPr>
          <p:cNvPr id="4" name="Slide Number Placeholder 3">
            <a:extLst>
              <a:ext uri="{FF2B5EF4-FFF2-40B4-BE49-F238E27FC236}">
                <a16:creationId xmlns:a16="http://schemas.microsoft.com/office/drawing/2014/main" id="{1E4D0C05-2A84-5DA3-FF14-E15308CDC848}"/>
              </a:ext>
            </a:extLst>
          </p:cNvPr>
          <p:cNvSpPr>
            <a:spLocks noGrp="1"/>
          </p:cNvSpPr>
          <p:nvPr>
            <p:ph type="sldNum" sz="quarter" idx="12"/>
          </p:nvPr>
        </p:nvSpPr>
        <p:spPr/>
        <p:txBody>
          <a:bodyPr/>
          <a:lstStyle/>
          <a:p>
            <a:fld id="{AA6C878E-6624-8940-965B-E61AF946BCDB}" type="slidenum">
              <a:rPr lang="nl-NL" smtClean="0"/>
              <a:t>19</a:t>
            </a:fld>
            <a:endParaRPr lang="nl-NL"/>
          </a:p>
        </p:txBody>
      </p:sp>
    </p:spTree>
    <p:extLst>
      <p:ext uri="{BB962C8B-B14F-4D97-AF65-F5344CB8AC3E}">
        <p14:creationId xmlns:p14="http://schemas.microsoft.com/office/powerpoint/2010/main" val="26759628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CACE79D3-F672-8A78-BC30-061B47881B61}"/>
              </a:ext>
            </a:extLst>
          </p:cNvPr>
          <p:cNvPicPr>
            <a:picLocks noGrp="1" noChangeAspect="1"/>
          </p:cNvPicPr>
          <p:nvPr>
            <p:ph type="pic" sz="quarter" idx="15"/>
          </p:nvPr>
        </p:nvPicPr>
        <p:blipFill>
          <a:blip r:embed="rId3"/>
          <a:srcRect t="8193" b="8193"/>
          <a:stretch>
            <a:fillRect/>
          </a:stretch>
        </p:blipFill>
        <p:spPr/>
      </p:pic>
      <p:sp>
        <p:nvSpPr>
          <p:cNvPr id="3" name="Text Placeholder 2">
            <a:extLst>
              <a:ext uri="{FF2B5EF4-FFF2-40B4-BE49-F238E27FC236}">
                <a16:creationId xmlns:a16="http://schemas.microsoft.com/office/drawing/2014/main" id="{461DEA9F-151B-A399-91BA-7EA5DAB15204}"/>
              </a:ext>
            </a:extLst>
          </p:cNvPr>
          <p:cNvSpPr>
            <a:spLocks noGrp="1"/>
          </p:cNvSpPr>
          <p:nvPr>
            <p:ph type="body" sz="quarter" idx="14"/>
          </p:nvPr>
        </p:nvSpPr>
        <p:spPr/>
        <p:txBody>
          <a:bodyPr/>
          <a:lstStyle/>
          <a:p>
            <a:r>
              <a:rPr lang="en-NL" dirty="0"/>
              <a:t>About cognition? But we’re making robots not humans...</a:t>
            </a:r>
            <a:endParaRPr lang="en-GB" dirty="0"/>
          </a:p>
        </p:txBody>
      </p:sp>
      <p:sp>
        <p:nvSpPr>
          <p:cNvPr id="4" name="Title 3">
            <a:extLst>
              <a:ext uri="{FF2B5EF4-FFF2-40B4-BE49-F238E27FC236}">
                <a16:creationId xmlns:a16="http://schemas.microsoft.com/office/drawing/2014/main" id="{5ACF538D-32A2-1351-4109-C34D6A86EAAE}"/>
              </a:ext>
            </a:extLst>
          </p:cNvPr>
          <p:cNvSpPr>
            <a:spLocks noGrp="1"/>
          </p:cNvSpPr>
          <p:nvPr>
            <p:ph type="title"/>
          </p:nvPr>
        </p:nvSpPr>
        <p:spPr/>
        <p:txBody>
          <a:bodyPr/>
          <a:lstStyle/>
          <a:p>
            <a:r>
              <a:rPr lang="en-NL" dirty="0"/>
              <a:t>A lecture...</a:t>
            </a:r>
            <a:endParaRPr lang="en-GB" dirty="0"/>
          </a:p>
        </p:txBody>
      </p:sp>
      <p:sp>
        <p:nvSpPr>
          <p:cNvPr id="5" name="Slide Number Placeholder 4">
            <a:extLst>
              <a:ext uri="{FF2B5EF4-FFF2-40B4-BE49-F238E27FC236}">
                <a16:creationId xmlns:a16="http://schemas.microsoft.com/office/drawing/2014/main" id="{D0B3FCBC-7EE6-78A5-9BF0-25E079492F2F}"/>
              </a:ext>
            </a:extLst>
          </p:cNvPr>
          <p:cNvSpPr>
            <a:spLocks noGrp="1"/>
          </p:cNvSpPr>
          <p:nvPr>
            <p:ph type="sldNum" sz="quarter" idx="12"/>
          </p:nvPr>
        </p:nvSpPr>
        <p:spPr/>
        <p:txBody>
          <a:bodyPr/>
          <a:lstStyle/>
          <a:p>
            <a:fld id="{AA6C878E-6624-8940-965B-E61AF946BCDB}" type="slidenum">
              <a:rPr lang="nl-NL" smtClean="0"/>
              <a:t>2</a:t>
            </a:fld>
            <a:endParaRPr lang="nl-NL"/>
          </a:p>
        </p:txBody>
      </p:sp>
    </p:spTree>
    <p:extLst>
      <p:ext uri="{BB962C8B-B14F-4D97-AF65-F5344CB8AC3E}">
        <p14:creationId xmlns:p14="http://schemas.microsoft.com/office/powerpoint/2010/main" val="471546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6769E7-0A15-8DB8-6590-C69D84D0F1BC}"/>
              </a:ext>
            </a:extLst>
          </p:cNvPr>
          <p:cNvSpPr>
            <a:spLocks noGrp="1"/>
          </p:cNvSpPr>
          <p:nvPr>
            <p:ph type="body" sz="quarter" idx="14"/>
          </p:nvPr>
        </p:nvSpPr>
        <p:spPr>
          <a:xfrm>
            <a:off x="1727200" y="4763614"/>
            <a:ext cx="9372600" cy="982134"/>
          </a:xfrm>
        </p:spPr>
        <p:txBody>
          <a:bodyPr/>
          <a:lstStyle/>
          <a:p>
            <a:r>
              <a:rPr lang="en-NL" dirty="0"/>
              <a:t>Take a walk of 5 minutes and meet me at the Innovation Square!</a:t>
            </a:r>
          </a:p>
          <a:p>
            <a:r>
              <a:rPr lang="en-NL" dirty="0"/>
              <a:t>Be back in 20 minutes for the tutorial!</a:t>
            </a:r>
          </a:p>
          <a:p>
            <a:endParaRPr lang="en-GB" dirty="0"/>
          </a:p>
        </p:txBody>
      </p:sp>
      <p:sp>
        <p:nvSpPr>
          <p:cNvPr id="3" name="Title 2">
            <a:extLst>
              <a:ext uri="{FF2B5EF4-FFF2-40B4-BE49-F238E27FC236}">
                <a16:creationId xmlns:a16="http://schemas.microsoft.com/office/drawing/2014/main" id="{1945A34F-8C43-A105-8FCA-8F825CC3554B}"/>
              </a:ext>
            </a:extLst>
          </p:cNvPr>
          <p:cNvSpPr>
            <a:spLocks noGrp="1"/>
          </p:cNvSpPr>
          <p:nvPr>
            <p:ph type="title"/>
          </p:nvPr>
        </p:nvSpPr>
        <p:spPr>
          <a:xfrm>
            <a:off x="1727200" y="3564467"/>
            <a:ext cx="9372600" cy="1109801"/>
          </a:xfrm>
        </p:spPr>
        <p:txBody>
          <a:bodyPr/>
          <a:lstStyle/>
          <a:p>
            <a:r>
              <a:rPr lang="en-NL" dirty="0"/>
              <a:t>Break</a:t>
            </a:r>
            <a:endParaRPr lang="en-GB" dirty="0"/>
          </a:p>
        </p:txBody>
      </p:sp>
      <p:sp>
        <p:nvSpPr>
          <p:cNvPr id="4" name="Slide Number Placeholder 3">
            <a:extLst>
              <a:ext uri="{FF2B5EF4-FFF2-40B4-BE49-F238E27FC236}">
                <a16:creationId xmlns:a16="http://schemas.microsoft.com/office/drawing/2014/main" id="{1E4D0C05-2A84-5DA3-FF14-E15308CDC848}"/>
              </a:ext>
            </a:extLst>
          </p:cNvPr>
          <p:cNvSpPr>
            <a:spLocks noGrp="1"/>
          </p:cNvSpPr>
          <p:nvPr>
            <p:ph type="sldNum" sz="quarter" idx="12"/>
          </p:nvPr>
        </p:nvSpPr>
        <p:spPr/>
        <p:txBody>
          <a:bodyPr/>
          <a:lstStyle/>
          <a:p>
            <a:fld id="{AA6C878E-6624-8940-965B-E61AF946BCDB}" type="slidenum">
              <a:rPr lang="nl-NL" smtClean="0"/>
              <a:t>20</a:t>
            </a:fld>
            <a:endParaRPr lang="nl-NL"/>
          </a:p>
        </p:txBody>
      </p:sp>
    </p:spTree>
    <p:extLst>
      <p:ext uri="{BB962C8B-B14F-4D97-AF65-F5344CB8AC3E}">
        <p14:creationId xmlns:p14="http://schemas.microsoft.com/office/powerpoint/2010/main" val="1542563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B1BD4B1-9B7A-7FC9-29DE-AE2FA7BC2039}"/>
              </a:ext>
            </a:extLst>
          </p:cNvPr>
          <p:cNvSpPr>
            <a:spLocks noGrp="1"/>
          </p:cNvSpPr>
          <p:nvPr>
            <p:ph type="sldNum" sz="quarter" idx="12"/>
          </p:nvPr>
        </p:nvSpPr>
        <p:spPr/>
        <p:txBody>
          <a:bodyPr/>
          <a:lstStyle/>
          <a:p>
            <a:fld id="{AA6C878E-6624-8940-965B-E61AF946BCDB}" type="slidenum">
              <a:rPr lang="nl-NL" smtClean="0"/>
              <a:t>3</a:t>
            </a:fld>
            <a:endParaRPr lang="nl-NL"/>
          </a:p>
        </p:txBody>
      </p:sp>
      <p:sp>
        <p:nvSpPr>
          <p:cNvPr id="3" name="Text Placeholder 2">
            <a:extLst>
              <a:ext uri="{FF2B5EF4-FFF2-40B4-BE49-F238E27FC236}">
                <a16:creationId xmlns:a16="http://schemas.microsoft.com/office/drawing/2014/main" id="{625328E9-801B-DA1B-F85D-79324116F738}"/>
              </a:ext>
            </a:extLst>
          </p:cNvPr>
          <p:cNvSpPr>
            <a:spLocks noGrp="1"/>
          </p:cNvSpPr>
          <p:nvPr>
            <p:ph type="body" sz="quarter" idx="16"/>
          </p:nvPr>
        </p:nvSpPr>
        <p:spPr/>
        <p:txBody>
          <a:bodyPr/>
          <a:lstStyle/>
          <a:p>
            <a:r>
              <a:rPr lang="en-NL" dirty="0"/>
              <a:t>	 Cognition		      VS	 Psychology</a:t>
            </a:r>
            <a:endParaRPr lang="en-GB" dirty="0"/>
          </a:p>
        </p:txBody>
      </p:sp>
      <p:sp>
        <p:nvSpPr>
          <p:cNvPr id="4" name="Content Placeholder 3">
            <a:extLst>
              <a:ext uri="{FF2B5EF4-FFF2-40B4-BE49-F238E27FC236}">
                <a16:creationId xmlns:a16="http://schemas.microsoft.com/office/drawing/2014/main" id="{756A7A4E-0848-E409-C3A3-08617C641F96}"/>
              </a:ext>
            </a:extLst>
          </p:cNvPr>
          <p:cNvSpPr>
            <a:spLocks noGrp="1"/>
          </p:cNvSpPr>
          <p:nvPr>
            <p:ph sz="quarter" idx="15"/>
          </p:nvPr>
        </p:nvSpPr>
        <p:spPr/>
        <p:txBody>
          <a:bodyPr/>
          <a:lstStyle/>
          <a:p>
            <a:r>
              <a:rPr lang="en-US" sz="1800" dirty="0">
                <a:effectLst/>
                <a:latin typeface="inherit"/>
                <a:ea typeface="Arial" panose="020B0604020202020204" pitchFamily="34" charset="0"/>
                <a:cs typeface="Calibri Light" panose="020F0302020204030204" pitchFamily="34" charset="0"/>
              </a:rPr>
              <a:t>Cognitive science is concerned with the changes occurring in the </a:t>
            </a:r>
            <a:r>
              <a:rPr lang="en-US" sz="1800" b="1" dirty="0">
                <a:effectLst/>
                <a:latin typeface="inherit"/>
                <a:ea typeface="Arial" panose="020B0604020202020204" pitchFamily="34" charset="0"/>
                <a:cs typeface="Calibri Light" panose="020F0302020204030204" pitchFamily="34" charset="0"/>
              </a:rPr>
              <a:t>nervous system</a:t>
            </a:r>
            <a:r>
              <a:rPr lang="en-US" sz="1800" dirty="0">
                <a:effectLst/>
                <a:latin typeface="inherit"/>
                <a:ea typeface="Arial" panose="020B0604020202020204" pitchFamily="34" charset="0"/>
                <a:cs typeface="Calibri Light" panose="020F0302020204030204" pitchFamily="34" charset="0"/>
              </a:rPr>
              <a:t> when an individual performs some high level cognitive function. It aims at studying how different parts of the brain work in tandem to produce a particular reaction to a given stimulus. The field is more research based. </a:t>
            </a:r>
            <a:endParaRPr lang="en-NL" sz="1800" dirty="0">
              <a:effectLst/>
              <a:latin typeface="Calibri" panose="020F0502020204030204" pitchFamily="34" charset="0"/>
              <a:ea typeface="Calibri" panose="020F0502020204030204" pitchFamily="34" charset="0"/>
            </a:endParaRPr>
          </a:p>
          <a:p>
            <a:endParaRPr lang="en-GB" dirty="0"/>
          </a:p>
        </p:txBody>
      </p:sp>
      <p:sp>
        <p:nvSpPr>
          <p:cNvPr id="5" name="Content Placeholder 4">
            <a:extLst>
              <a:ext uri="{FF2B5EF4-FFF2-40B4-BE49-F238E27FC236}">
                <a16:creationId xmlns:a16="http://schemas.microsoft.com/office/drawing/2014/main" id="{FBC91F42-2A9D-6F4A-5B1F-0EC9BAE69F8E}"/>
              </a:ext>
            </a:extLst>
          </p:cNvPr>
          <p:cNvSpPr>
            <a:spLocks noGrp="1"/>
          </p:cNvSpPr>
          <p:nvPr>
            <p:ph sz="quarter" idx="17"/>
          </p:nvPr>
        </p:nvSpPr>
        <p:spPr/>
        <p:txBody>
          <a:bodyPr/>
          <a:lstStyle/>
          <a:p>
            <a:r>
              <a:rPr lang="en-US" sz="1800" dirty="0">
                <a:effectLst/>
                <a:latin typeface="inherit"/>
                <a:ea typeface="Arial" panose="020B0604020202020204" pitchFamily="34" charset="0"/>
                <a:cs typeface="Calibri Light" panose="020F0302020204030204" pitchFamily="34" charset="0"/>
              </a:rPr>
              <a:t>Psychology on the other hand deals with people with feelings and does </a:t>
            </a:r>
            <a:r>
              <a:rPr lang="en-US" sz="1800" b="1" dirty="0">
                <a:effectLst/>
                <a:latin typeface="inherit"/>
                <a:ea typeface="Arial" panose="020B0604020202020204" pitchFamily="34" charset="0"/>
                <a:cs typeface="Calibri Light" panose="020F0302020204030204" pitchFamily="34" charset="0"/>
              </a:rPr>
              <a:t>not look at them as research objects only</a:t>
            </a:r>
            <a:r>
              <a:rPr lang="en-US" sz="1800" dirty="0">
                <a:effectLst/>
                <a:latin typeface="inherit"/>
                <a:ea typeface="Arial" panose="020B0604020202020204" pitchFamily="34" charset="0"/>
                <a:cs typeface="Calibri Light" panose="020F0302020204030204" pitchFamily="34" charset="0"/>
              </a:rPr>
              <a:t>. It is more interventional in nature. It helps people to work on their thinking to improve their </a:t>
            </a:r>
            <a:r>
              <a:rPr lang="en-US" sz="1800" dirty="0" err="1">
                <a:effectLst/>
                <a:latin typeface="inherit"/>
                <a:ea typeface="Arial" panose="020B0604020202020204" pitchFamily="34" charset="0"/>
                <a:cs typeface="Calibri Light" panose="020F0302020204030204" pitchFamily="34" charset="0"/>
              </a:rPr>
              <a:t>behaviour</a:t>
            </a:r>
            <a:r>
              <a:rPr lang="en-US" sz="1800" dirty="0">
                <a:effectLst/>
                <a:latin typeface="inherit"/>
                <a:ea typeface="Arial" panose="020B0604020202020204" pitchFamily="34" charset="0"/>
                <a:cs typeface="Calibri Light" panose="020F0302020204030204" pitchFamily="34" charset="0"/>
              </a:rPr>
              <a:t> in society.</a:t>
            </a:r>
            <a:endParaRPr lang="en-NL" sz="1800" dirty="0">
              <a:effectLst/>
              <a:latin typeface="Calibri" panose="020F0502020204030204" pitchFamily="34" charset="0"/>
              <a:ea typeface="Calibri" panose="020F0502020204030204" pitchFamily="34" charset="0"/>
            </a:endParaRPr>
          </a:p>
          <a:p>
            <a:endParaRPr lang="en-GB" dirty="0"/>
          </a:p>
        </p:txBody>
      </p:sp>
      <p:sp>
        <p:nvSpPr>
          <p:cNvPr id="6" name="Title 5">
            <a:extLst>
              <a:ext uri="{FF2B5EF4-FFF2-40B4-BE49-F238E27FC236}">
                <a16:creationId xmlns:a16="http://schemas.microsoft.com/office/drawing/2014/main" id="{43E725E1-AECE-B97E-5D6B-6A572CB5FF7E}"/>
              </a:ext>
            </a:extLst>
          </p:cNvPr>
          <p:cNvSpPr>
            <a:spLocks noGrp="1"/>
          </p:cNvSpPr>
          <p:nvPr>
            <p:ph type="title"/>
          </p:nvPr>
        </p:nvSpPr>
        <p:spPr>
          <a:xfrm>
            <a:off x="537881" y="412477"/>
            <a:ext cx="11505729" cy="867684"/>
          </a:xfrm>
        </p:spPr>
        <p:txBody>
          <a:bodyPr/>
          <a:lstStyle/>
          <a:p>
            <a:r>
              <a:rPr lang="en-NL" dirty="0"/>
              <a:t>Cognition: Attention, Perception, Memory</a:t>
            </a:r>
            <a:endParaRPr lang="en-GB" dirty="0"/>
          </a:p>
        </p:txBody>
      </p:sp>
      <p:cxnSp>
        <p:nvCxnSpPr>
          <p:cNvPr id="8" name="Straight Connector 7">
            <a:extLst>
              <a:ext uri="{FF2B5EF4-FFF2-40B4-BE49-F238E27FC236}">
                <a16:creationId xmlns:a16="http://schemas.microsoft.com/office/drawing/2014/main" id="{2F4D3626-6F0A-2D53-4936-13AD50B8E895}"/>
              </a:ext>
            </a:extLst>
          </p:cNvPr>
          <p:cNvCxnSpPr/>
          <p:nvPr/>
        </p:nvCxnSpPr>
        <p:spPr>
          <a:xfrm flipV="1">
            <a:off x="6096000" y="1877670"/>
            <a:ext cx="0" cy="4029835"/>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0601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D1BB3A7-EB28-ABFA-6188-039F33086446}"/>
              </a:ext>
            </a:extLst>
          </p:cNvPr>
          <p:cNvSpPr>
            <a:spLocks noGrp="1"/>
          </p:cNvSpPr>
          <p:nvPr>
            <p:ph type="sldNum" sz="quarter" idx="12"/>
          </p:nvPr>
        </p:nvSpPr>
        <p:spPr/>
        <p:txBody>
          <a:bodyPr/>
          <a:lstStyle/>
          <a:p>
            <a:fld id="{AA6C878E-6624-8940-965B-E61AF946BCDB}" type="slidenum">
              <a:rPr lang="nl-NL" smtClean="0"/>
              <a:t>4</a:t>
            </a:fld>
            <a:endParaRPr lang="nl-NL"/>
          </a:p>
        </p:txBody>
      </p:sp>
      <p:sp>
        <p:nvSpPr>
          <p:cNvPr id="3" name="Text Placeholder 2">
            <a:extLst>
              <a:ext uri="{FF2B5EF4-FFF2-40B4-BE49-F238E27FC236}">
                <a16:creationId xmlns:a16="http://schemas.microsoft.com/office/drawing/2014/main" id="{85ECD2A5-C66C-369F-8C72-549B21958946}"/>
              </a:ext>
            </a:extLst>
          </p:cNvPr>
          <p:cNvSpPr>
            <a:spLocks noGrp="1"/>
          </p:cNvSpPr>
          <p:nvPr>
            <p:ph type="body" sz="quarter" idx="16"/>
          </p:nvPr>
        </p:nvSpPr>
        <p:spPr/>
        <p:txBody>
          <a:bodyPr/>
          <a:lstStyle/>
          <a:p>
            <a:r>
              <a:rPr lang="en-NL" dirty="0"/>
              <a:t>Introspection 				Behaviourism  </a:t>
            </a:r>
            <a:endParaRPr lang="en-GB" dirty="0"/>
          </a:p>
        </p:txBody>
      </p:sp>
      <p:sp>
        <p:nvSpPr>
          <p:cNvPr id="4" name="Content Placeholder 3">
            <a:extLst>
              <a:ext uri="{FF2B5EF4-FFF2-40B4-BE49-F238E27FC236}">
                <a16:creationId xmlns:a16="http://schemas.microsoft.com/office/drawing/2014/main" id="{78992BE7-2056-9F54-B747-2CADFD11EEB2}"/>
              </a:ext>
            </a:extLst>
          </p:cNvPr>
          <p:cNvSpPr>
            <a:spLocks noGrp="1"/>
          </p:cNvSpPr>
          <p:nvPr>
            <p:ph sz="quarter" idx="15"/>
          </p:nvPr>
        </p:nvSpPr>
        <p:spPr/>
        <p:txBody>
          <a:bodyPr/>
          <a:lstStyle/>
          <a:p>
            <a:r>
              <a:rPr lang="en-NL" dirty="0"/>
              <a:t>Measuring the mind by looking into one’s con</a:t>
            </a:r>
            <a:r>
              <a:rPr lang="en-US" dirty="0"/>
              <a:t>s</a:t>
            </a:r>
            <a:r>
              <a:rPr lang="en-NL" dirty="0" err="1"/>
              <a:t>ciousness</a:t>
            </a:r>
            <a:endParaRPr lang="en-NL" dirty="0"/>
          </a:p>
          <a:p>
            <a:pPr lvl="1"/>
            <a:r>
              <a:rPr lang="en-US" dirty="0"/>
              <a:t>E</a:t>
            </a:r>
            <a:r>
              <a:rPr lang="en-NL" dirty="0"/>
              <a:t>.g. </a:t>
            </a:r>
            <a:r>
              <a:rPr lang="en-US" dirty="0"/>
              <a:t>S</a:t>
            </a:r>
            <a:r>
              <a:rPr lang="en-NL" dirty="0"/>
              <a:t>elf-reflection</a:t>
            </a:r>
          </a:p>
          <a:p>
            <a:pPr lvl="1"/>
            <a:r>
              <a:rPr lang="en-NL" dirty="0"/>
              <a:t>Sigmund Freud’s approach</a:t>
            </a:r>
          </a:p>
          <a:p>
            <a:endParaRPr lang="en-GB" dirty="0"/>
          </a:p>
        </p:txBody>
      </p:sp>
      <p:sp>
        <p:nvSpPr>
          <p:cNvPr id="5" name="Content Placeholder 4">
            <a:extLst>
              <a:ext uri="{FF2B5EF4-FFF2-40B4-BE49-F238E27FC236}">
                <a16:creationId xmlns:a16="http://schemas.microsoft.com/office/drawing/2014/main" id="{94CBB9C1-2435-CC7F-5DF6-7534EB36539E}"/>
              </a:ext>
            </a:extLst>
          </p:cNvPr>
          <p:cNvSpPr>
            <a:spLocks noGrp="1"/>
          </p:cNvSpPr>
          <p:nvPr>
            <p:ph sz="quarter" idx="17"/>
          </p:nvPr>
        </p:nvSpPr>
        <p:spPr/>
        <p:txBody>
          <a:bodyPr/>
          <a:lstStyle/>
          <a:p>
            <a:r>
              <a:rPr lang="en-NL" dirty="0"/>
              <a:t>Measuring the mind by registering behaviours</a:t>
            </a:r>
          </a:p>
          <a:p>
            <a:pPr lvl="1"/>
            <a:r>
              <a:rPr lang="en-NL" dirty="0"/>
              <a:t>Stimulus-Response relationships</a:t>
            </a:r>
          </a:p>
          <a:p>
            <a:pPr lvl="1"/>
            <a:r>
              <a:rPr lang="en-US" dirty="0"/>
              <a:t>E</a:t>
            </a:r>
            <a:r>
              <a:rPr lang="en-NL" dirty="0"/>
              <a:t>.g exams</a:t>
            </a:r>
          </a:p>
          <a:p>
            <a:pPr lvl="1"/>
            <a:endParaRPr lang="en-NL" dirty="0"/>
          </a:p>
          <a:p>
            <a:pPr lvl="1"/>
            <a:endParaRPr lang="en-NL" dirty="0"/>
          </a:p>
          <a:p>
            <a:pPr lvl="1"/>
            <a:endParaRPr lang="en-NL" dirty="0"/>
          </a:p>
          <a:p>
            <a:pPr lvl="1"/>
            <a:endParaRPr lang="en-GB" dirty="0"/>
          </a:p>
          <a:p>
            <a:endParaRPr lang="en-GB" dirty="0"/>
          </a:p>
        </p:txBody>
      </p:sp>
      <p:sp>
        <p:nvSpPr>
          <p:cNvPr id="6" name="Title 5">
            <a:extLst>
              <a:ext uri="{FF2B5EF4-FFF2-40B4-BE49-F238E27FC236}">
                <a16:creationId xmlns:a16="http://schemas.microsoft.com/office/drawing/2014/main" id="{2E98ECE5-AE6A-0290-9D4F-D3FDF48E54B4}"/>
              </a:ext>
            </a:extLst>
          </p:cNvPr>
          <p:cNvSpPr>
            <a:spLocks noGrp="1"/>
          </p:cNvSpPr>
          <p:nvPr>
            <p:ph type="title"/>
          </p:nvPr>
        </p:nvSpPr>
        <p:spPr/>
        <p:txBody>
          <a:bodyPr/>
          <a:lstStyle/>
          <a:p>
            <a:r>
              <a:rPr lang="en-NL" dirty="0"/>
              <a:t>In the beginning... </a:t>
            </a:r>
            <a:endParaRPr lang="en-GB" dirty="0"/>
          </a:p>
        </p:txBody>
      </p:sp>
      <p:pic>
        <p:nvPicPr>
          <p:cNvPr id="1026" name="Picture 2" descr="Sigmund Freud - Wikipedia">
            <a:extLst>
              <a:ext uri="{FF2B5EF4-FFF2-40B4-BE49-F238E27FC236}">
                <a16:creationId xmlns:a16="http://schemas.microsoft.com/office/drawing/2014/main" id="{44EFB17F-3094-45F7-13D8-B13A10C08F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266" y="3429000"/>
            <a:ext cx="1786778" cy="2430378"/>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4">
            <a:extLst>
              <a:ext uri="{FF2B5EF4-FFF2-40B4-BE49-F238E27FC236}">
                <a16:creationId xmlns:a16="http://schemas.microsoft.com/office/drawing/2014/main" id="{24D2F202-7324-D7E7-30B7-A1636ED33683}"/>
              </a:ext>
            </a:extLst>
          </p:cNvPr>
          <p:cNvSpPr txBox="1">
            <a:spLocks/>
          </p:cNvSpPr>
          <p:nvPr/>
        </p:nvSpPr>
        <p:spPr>
          <a:xfrm>
            <a:off x="8067174" y="3741878"/>
            <a:ext cx="3580389" cy="2176192"/>
          </a:xfrm>
          <a:prstGeom prst="rect">
            <a:avLst/>
          </a:prstGeom>
        </p:spPr>
        <p:txBody>
          <a:bodyPr/>
          <a:lstStyle>
            <a:lvl1pPr marL="198900" indent="-198900" algn="l" defTabSz="914400" rtl="0" eaLnBrk="1" latinLnBrk="0" hangingPunct="1">
              <a:lnSpc>
                <a:spcPct val="90000"/>
              </a:lnSpc>
              <a:spcBef>
                <a:spcPts val="1000"/>
              </a:spcBef>
              <a:buClr>
                <a:srgbClr val="EE731A"/>
              </a:buClr>
              <a:buFont typeface="Arial" panose="020B0604020202020204" pitchFamily="34" charset="0"/>
              <a:buChar char="•"/>
              <a:defRPr sz="2100" kern="1200" baseline="0">
                <a:solidFill>
                  <a:schemeClr val="tx1"/>
                </a:solidFill>
                <a:latin typeface="Open Sans" panose="020B06060305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29700">
              <a:buFont typeface="Arial" panose="020B0604020202020204" pitchFamily="34" charset="0"/>
              <a:buNone/>
            </a:pPr>
            <a:endParaRPr lang="en-NL" dirty="0"/>
          </a:p>
          <a:p>
            <a:pPr marL="0" indent="-29700">
              <a:buFont typeface="Arial" panose="020B0604020202020204" pitchFamily="34" charset="0"/>
              <a:buNone/>
            </a:pPr>
            <a:endParaRPr lang="en-NL" dirty="0"/>
          </a:p>
          <a:p>
            <a:pPr marL="0" indent="-29700">
              <a:buFont typeface="Arial" panose="020B0604020202020204" pitchFamily="34" charset="0"/>
              <a:buNone/>
            </a:pPr>
            <a:endParaRPr lang="en-NL" dirty="0"/>
          </a:p>
          <a:p>
            <a:pPr marL="0" indent="-29700">
              <a:buFont typeface="Arial" panose="020B0604020202020204" pitchFamily="34" charset="0"/>
              <a:buNone/>
            </a:pPr>
            <a:r>
              <a:rPr lang="en-NL" dirty="0"/>
              <a:t>But how to quantify the mind itself </a:t>
            </a:r>
            <a:r>
              <a:rPr lang="en-NL" dirty="0" err="1"/>
              <a:t>remaind</a:t>
            </a:r>
            <a:r>
              <a:rPr lang="en-NL" dirty="0"/>
              <a:t> a mystery</a:t>
            </a:r>
          </a:p>
          <a:p>
            <a:pPr lvl="1"/>
            <a:endParaRPr lang="en-GB" dirty="0"/>
          </a:p>
          <a:p>
            <a:endParaRPr lang="en-GB" dirty="0"/>
          </a:p>
        </p:txBody>
      </p:sp>
      <p:pic>
        <p:nvPicPr>
          <p:cNvPr id="1028" name="Picture 4" descr="William James - Wikipedia">
            <a:extLst>
              <a:ext uri="{FF2B5EF4-FFF2-40B4-BE49-F238E27FC236}">
                <a16:creationId xmlns:a16="http://schemas.microsoft.com/office/drawing/2014/main" id="{E794ED7C-0770-CA0A-42F4-2255149787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05832" y="4175015"/>
            <a:ext cx="1408942" cy="1804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047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AA7F530-7A02-58D2-9E56-50788D38454E}"/>
              </a:ext>
            </a:extLst>
          </p:cNvPr>
          <p:cNvSpPr>
            <a:spLocks noGrp="1"/>
          </p:cNvSpPr>
          <p:nvPr>
            <p:ph type="sldNum" sz="quarter" idx="12"/>
          </p:nvPr>
        </p:nvSpPr>
        <p:spPr/>
        <p:txBody>
          <a:bodyPr/>
          <a:lstStyle/>
          <a:p>
            <a:fld id="{AA6C878E-6624-8940-965B-E61AF946BCDB}" type="slidenum">
              <a:rPr lang="nl-NL" smtClean="0"/>
              <a:t>5</a:t>
            </a:fld>
            <a:endParaRPr lang="nl-NL"/>
          </a:p>
        </p:txBody>
      </p:sp>
      <p:sp>
        <p:nvSpPr>
          <p:cNvPr id="3" name="Text Placeholder 2">
            <a:extLst>
              <a:ext uri="{FF2B5EF4-FFF2-40B4-BE49-F238E27FC236}">
                <a16:creationId xmlns:a16="http://schemas.microsoft.com/office/drawing/2014/main" id="{496AFE3B-998D-A027-BC43-65749E26C2E6}"/>
              </a:ext>
            </a:extLst>
          </p:cNvPr>
          <p:cNvSpPr>
            <a:spLocks noGrp="1"/>
          </p:cNvSpPr>
          <p:nvPr>
            <p:ph type="body" sz="quarter" idx="16"/>
          </p:nvPr>
        </p:nvSpPr>
        <p:spPr/>
        <p:txBody>
          <a:bodyPr/>
          <a:lstStyle/>
          <a:p>
            <a:r>
              <a:rPr lang="en-NL" dirty="0"/>
              <a:t>Computers &amp; information processing</a:t>
            </a:r>
            <a:endParaRPr lang="en-GB" dirty="0"/>
          </a:p>
        </p:txBody>
      </p:sp>
      <p:sp>
        <p:nvSpPr>
          <p:cNvPr id="4" name="Content Placeholder 3">
            <a:extLst>
              <a:ext uri="{FF2B5EF4-FFF2-40B4-BE49-F238E27FC236}">
                <a16:creationId xmlns:a16="http://schemas.microsoft.com/office/drawing/2014/main" id="{E76E1883-58BF-1AD8-4055-1ED06F4352DD}"/>
              </a:ext>
            </a:extLst>
          </p:cNvPr>
          <p:cNvSpPr>
            <a:spLocks noGrp="1"/>
          </p:cNvSpPr>
          <p:nvPr>
            <p:ph sz="quarter" idx="15"/>
          </p:nvPr>
        </p:nvSpPr>
        <p:spPr/>
        <p:txBody>
          <a:bodyPr/>
          <a:lstStyle/>
          <a:p>
            <a:r>
              <a:rPr lang="en-NL" dirty="0"/>
              <a:t>Cognition: the mind as a computer</a:t>
            </a:r>
          </a:p>
          <a:p>
            <a:pPr lvl="1"/>
            <a:r>
              <a:rPr lang="en-US" dirty="0"/>
              <a:t>I</a:t>
            </a:r>
            <a:r>
              <a:rPr lang="en-NL" dirty="0" err="1"/>
              <a:t>nput</a:t>
            </a:r>
            <a:r>
              <a:rPr lang="en-NL" dirty="0"/>
              <a:t> – Processing – Output</a:t>
            </a:r>
          </a:p>
          <a:p>
            <a:pPr lvl="1"/>
            <a:r>
              <a:rPr lang="en-NL" dirty="0"/>
              <a:t>Simply put: how we know things</a:t>
            </a:r>
          </a:p>
          <a:p>
            <a:pPr marL="0" indent="-29700">
              <a:buNone/>
            </a:pPr>
            <a:endParaRPr lang="en-NL" dirty="0"/>
          </a:p>
          <a:p>
            <a:r>
              <a:rPr lang="en-GB" dirty="0"/>
              <a:t>Immanuel Kant</a:t>
            </a:r>
          </a:p>
          <a:p>
            <a:pPr lvl="1"/>
            <a:r>
              <a:rPr lang="en-GB" dirty="0"/>
              <a:t>Sensation is organized stimuli</a:t>
            </a:r>
          </a:p>
          <a:p>
            <a:pPr lvl="1"/>
            <a:r>
              <a:rPr lang="en-GB" dirty="0"/>
              <a:t>Perception is organized sensation</a:t>
            </a:r>
          </a:p>
          <a:p>
            <a:pPr lvl="1"/>
            <a:r>
              <a:rPr lang="en-GB" dirty="0"/>
              <a:t>Conception is organized perception</a:t>
            </a:r>
          </a:p>
          <a:p>
            <a:pPr lvl="1"/>
            <a:r>
              <a:rPr lang="en-GB" dirty="0"/>
              <a:t>Science is organized conception</a:t>
            </a:r>
          </a:p>
          <a:p>
            <a:pPr marL="0" indent="-29700">
              <a:buNone/>
            </a:pPr>
            <a:endParaRPr lang="en-NL" dirty="0"/>
          </a:p>
        </p:txBody>
      </p:sp>
      <p:sp>
        <p:nvSpPr>
          <p:cNvPr id="5" name="Title 4">
            <a:extLst>
              <a:ext uri="{FF2B5EF4-FFF2-40B4-BE49-F238E27FC236}">
                <a16:creationId xmlns:a16="http://schemas.microsoft.com/office/drawing/2014/main" id="{842D0931-7B42-6611-0562-857F59CF4E40}"/>
              </a:ext>
            </a:extLst>
          </p:cNvPr>
          <p:cNvSpPr>
            <a:spLocks noGrp="1"/>
          </p:cNvSpPr>
          <p:nvPr>
            <p:ph type="title"/>
          </p:nvPr>
        </p:nvSpPr>
        <p:spPr/>
        <p:txBody>
          <a:bodyPr/>
          <a:lstStyle/>
          <a:p>
            <a:r>
              <a:rPr lang="en-NL" dirty="0"/>
              <a:t>But then...</a:t>
            </a:r>
            <a:endParaRPr lang="en-GB" dirty="0"/>
          </a:p>
        </p:txBody>
      </p:sp>
    </p:spTree>
    <p:extLst>
      <p:ext uri="{BB962C8B-B14F-4D97-AF65-F5344CB8AC3E}">
        <p14:creationId xmlns:p14="http://schemas.microsoft.com/office/powerpoint/2010/main" val="372224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5D0A013-1160-6A54-7E1E-E9F8B8EB9AB3}"/>
              </a:ext>
            </a:extLst>
          </p:cNvPr>
          <p:cNvSpPr>
            <a:spLocks noGrp="1"/>
          </p:cNvSpPr>
          <p:nvPr>
            <p:ph type="sldNum" sz="quarter" idx="12"/>
          </p:nvPr>
        </p:nvSpPr>
        <p:spPr/>
        <p:txBody>
          <a:bodyPr/>
          <a:lstStyle/>
          <a:p>
            <a:fld id="{AA6C878E-6624-8940-965B-E61AF946BCDB}" type="slidenum">
              <a:rPr lang="nl-NL" smtClean="0"/>
              <a:t>6</a:t>
            </a:fld>
            <a:endParaRPr lang="nl-NL"/>
          </a:p>
        </p:txBody>
      </p:sp>
      <p:sp>
        <p:nvSpPr>
          <p:cNvPr id="3" name="Content Placeholder 2">
            <a:extLst>
              <a:ext uri="{FF2B5EF4-FFF2-40B4-BE49-F238E27FC236}">
                <a16:creationId xmlns:a16="http://schemas.microsoft.com/office/drawing/2014/main" id="{EF20344C-7D69-9CD9-48D8-CB861505C1AA}"/>
              </a:ext>
            </a:extLst>
          </p:cNvPr>
          <p:cNvSpPr>
            <a:spLocks noGrp="1"/>
          </p:cNvSpPr>
          <p:nvPr>
            <p:ph sz="quarter" idx="15"/>
          </p:nvPr>
        </p:nvSpPr>
        <p:spPr/>
        <p:txBody>
          <a:bodyPr/>
          <a:lstStyle/>
          <a:p>
            <a:r>
              <a:rPr lang="en-GB" dirty="0"/>
              <a:t>Cognitive scientists study intelligence and </a:t>
            </a:r>
            <a:r>
              <a:rPr lang="en-GB" dirty="0" err="1"/>
              <a:t>behavior</a:t>
            </a:r>
            <a:r>
              <a:rPr lang="en-GB" dirty="0"/>
              <a:t>, with a focus on how the nervous systems represent, processes, transforms, stores and </a:t>
            </a:r>
            <a:r>
              <a:rPr lang="en-GB" dirty="0" err="1"/>
              <a:t>recoveres</a:t>
            </a:r>
            <a:r>
              <a:rPr lang="en-GB" dirty="0"/>
              <a:t> information. </a:t>
            </a:r>
            <a:endParaRPr lang="en-NL" dirty="0"/>
          </a:p>
          <a:p>
            <a:endParaRPr lang="en-NL" dirty="0"/>
          </a:p>
          <a:p>
            <a:pPr marL="0" indent="0">
              <a:buNone/>
            </a:pPr>
            <a:r>
              <a:rPr lang="en-NL" dirty="0"/>
              <a:t>Essentially, information is captured by sensors</a:t>
            </a:r>
          </a:p>
          <a:p>
            <a:pPr marL="0" indent="0">
              <a:buNone/>
            </a:pPr>
            <a:r>
              <a:rPr lang="en-NL" dirty="0"/>
              <a:t>from where it is processed and in different ways:</a:t>
            </a:r>
          </a:p>
          <a:p>
            <a:pPr lvl="1"/>
            <a:r>
              <a:rPr lang="en-NL" dirty="0"/>
              <a:t>Like data flowing through an </a:t>
            </a:r>
          </a:p>
          <a:p>
            <a:pPr marL="457200" lvl="1" indent="0">
              <a:buNone/>
            </a:pPr>
            <a:r>
              <a:rPr lang="en-NL" dirty="0"/>
              <a:t>    algorithm!</a:t>
            </a:r>
          </a:p>
          <a:p>
            <a:pPr lvl="1"/>
            <a:r>
              <a:rPr lang="en-NL" dirty="0"/>
              <a:t>Key difference is the human minds </a:t>
            </a:r>
          </a:p>
          <a:p>
            <a:pPr marL="457200" lvl="1" indent="0">
              <a:buNone/>
            </a:pPr>
            <a:r>
              <a:rPr lang="en-NL" dirty="0"/>
              <a:t>    limited processing capacity which is</a:t>
            </a:r>
          </a:p>
          <a:p>
            <a:pPr marL="457200" lvl="1" indent="0">
              <a:buNone/>
            </a:pPr>
            <a:r>
              <a:rPr lang="en-NL" dirty="0"/>
              <a:t>    why we need </a:t>
            </a:r>
            <a:r>
              <a:rPr lang="en-NL" b="1" dirty="0"/>
              <a:t>attention</a:t>
            </a:r>
            <a:r>
              <a:rPr lang="en-NL" dirty="0"/>
              <a:t>! </a:t>
            </a:r>
            <a:r>
              <a:rPr lang="en-NL" dirty="0">
                <a:sym typeface="Wingdings" panose="05000000000000000000" pitchFamily="2" charset="2"/>
              </a:rPr>
              <a:t> </a:t>
            </a:r>
            <a:r>
              <a:rPr lang="en-NL" b="1" dirty="0">
                <a:sym typeface="Wingdings" panose="05000000000000000000" pitchFamily="2" charset="2"/>
              </a:rPr>
              <a:t>Selection</a:t>
            </a:r>
            <a:r>
              <a:rPr lang="en-NL" dirty="0">
                <a:sym typeface="Wingdings" panose="05000000000000000000" pitchFamily="2" charset="2"/>
              </a:rPr>
              <a:t>!</a:t>
            </a:r>
          </a:p>
          <a:p>
            <a:pPr lvl="1"/>
            <a:r>
              <a:rPr lang="en-NL" dirty="0">
                <a:sym typeface="Wingdings" panose="05000000000000000000" pitchFamily="2" charset="2"/>
              </a:rPr>
              <a:t>Not actually </a:t>
            </a:r>
            <a:r>
              <a:rPr lang="en-NL" dirty="0" err="1">
                <a:sym typeface="Wingdings" panose="05000000000000000000" pitchFamily="2" charset="2"/>
              </a:rPr>
              <a:t>sep</a:t>
            </a:r>
            <a:r>
              <a:rPr lang="en-US" dirty="0">
                <a:sym typeface="Wingdings" panose="05000000000000000000" pitchFamily="2" charset="2"/>
              </a:rPr>
              <a:t>a</a:t>
            </a:r>
            <a:r>
              <a:rPr lang="en-NL" dirty="0">
                <a:sym typeface="Wingdings" panose="05000000000000000000" pitchFamily="2" charset="2"/>
              </a:rPr>
              <a:t>rate parts; nothing is </a:t>
            </a:r>
            <a:r>
              <a:rPr lang="en-NL" dirty="0" err="1">
                <a:sym typeface="Wingdings" panose="05000000000000000000" pitchFamily="2" charset="2"/>
              </a:rPr>
              <a:t>truely</a:t>
            </a:r>
            <a:r>
              <a:rPr lang="en-NL" dirty="0">
                <a:sym typeface="Wingdings" panose="05000000000000000000" pitchFamily="2" charset="2"/>
              </a:rPr>
              <a:t> </a:t>
            </a:r>
            <a:r>
              <a:rPr lang="en-NL" dirty="0" err="1">
                <a:sym typeface="Wingdings" panose="05000000000000000000" pitchFamily="2" charset="2"/>
              </a:rPr>
              <a:t>sep</a:t>
            </a:r>
            <a:r>
              <a:rPr lang="en-US" dirty="0">
                <a:sym typeface="Wingdings" panose="05000000000000000000" pitchFamily="2" charset="2"/>
              </a:rPr>
              <a:t>a</a:t>
            </a:r>
            <a:r>
              <a:rPr lang="en-NL" dirty="0">
                <a:sym typeface="Wingdings" panose="05000000000000000000" pitchFamily="2" charset="2"/>
              </a:rPr>
              <a:t>rate, but </a:t>
            </a:r>
          </a:p>
          <a:p>
            <a:pPr marL="457200" lvl="1" indent="0">
              <a:buNone/>
            </a:pPr>
            <a:r>
              <a:rPr lang="en-NL" dirty="0">
                <a:sym typeface="Wingdings" panose="05000000000000000000" pitchFamily="2" charset="2"/>
              </a:rPr>
              <a:t>classification is how humans deal with information  </a:t>
            </a:r>
            <a:r>
              <a:rPr lang="en-NL" dirty="0" err="1">
                <a:sym typeface="Wingdings" panose="05000000000000000000" pitchFamily="2" charset="2"/>
              </a:rPr>
              <a:t>r.i.p.</a:t>
            </a:r>
            <a:r>
              <a:rPr lang="en-NL" dirty="0">
                <a:sym typeface="Wingdings" panose="05000000000000000000" pitchFamily="2" charset="2"/>
              </a:rPr>
              <a:t> us</a:t>
            </a:r>
            <a:endParaRPr lang="en-NL" dirty="0"/>
          </a:p>
          <a:p>
            <a:pPr marL="457200" lvl="1" indent="0">
              <a:buNone/>
            </a:pPr>
            <a:endParaRPr lang="en-NL" dirty="0"/>
          </a:p>
          <a:p>
            <a:endParaRPr lang="en-GB" dirty="0"/>
          </a:p>
        </p:txBody>
      </p:sp>
      <p:sp>
        <p:nvSpPr>
          <p:cNvPr id="4" name="Title 3">
            <a:extLst>
              <a:ext uri="{FF2B5EF4-FFF2-40B4-BE49-F238E27FC236}">
                <a16:creationId xmlns:a16="http://schemas.microsoft.com/office/drawing/2014/main" id="{9C580B2D-F64E-EA17-AE54-230200F85292}"/>
              </a:ext>
            </a:extLst>
          </p:cNvPr>
          <p:cNvSpPr>
            <a:spLocks noGrp="1"/>
          </p:cNvSpPr>
          <p:nvPr>
            <p:ph type="title"/>
          </p:nvPr>
        </p:nvSpPr>
        <p:spPr/>
        <p:txBody>
          <a:bodyPr/>
          <a:lstStyle/>
          <a:p>
            <a:r>
              <a:rPr lang="en-NL" dirty="0"/>
              <a:t>The Cognitive System</a:t>
            </a:r>
            <a:endParaRPr lang="en-GB" dirty="0"/>
          </a:p>
        </p:txBody>
      </p:sp>
      <p:pic>
        <p:nvPicPr>
          <p:cNvPr id="6" name="image34.png">
            <a:extLst>
              <a:ext uri="{FF2B5EF4-FFF2-40B4-BE49-F238E27FC236}">
                <a16:creationId xmlns:a16="http://schemas.microsoft.com/office/drawing/2014/main" id="{440103B0-2F15-AD0E-E4F2-4D4130996AF7}"/>
              </a:ext>
            </a:extLst>
          </p:cNvPr>
          <p:cNvPicPr/>
          <p:nvPr/>
        </p:nvPicPr>
        <p:blipFill>
          <a:blip r:embed="rId3"/>
          <a:srcRect/>
          <a:stretch>
            <a:fillRect/>
          </a:stretch>
        </p:blipFill>
        <p:spPr>
          <a:xfrm>
            <a:off x="6802354" y="2213811"/>
            <a:ext cx="5157036" cy="2844800"/>
          </a:xfrm>
          <a:prstGeom prst="rect">
            <a:avLst/>
          </a:prstGeom>
          <a:ln/>
        </p:spPr>
      </p:pic>
    </p:spTree>
    <p:extLst>
      <p:ext uri="{BB962C8B-B14F-4D97-AF65-F5344CB8AC3E}">
        <p14:creationId xmlns:p14="http://schemas.microsoft.com/office/powerpoint/2010/main" val="936341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FE53BB-9A18-3928-B0F0-6E6833C69664}"/>
              </a:ext>
            </a:extLst>
          </p:cNvPr>
          <p:cNvSpPr>
            <a:spLocks noGrp="1"/>
          </p:cNvSpPr>
          <p:nvPr>
            <p:ph type="sldNum" sz="quarter" idx="12"/>
          </p:nvPr>
        </p:nvSpPr>
        <p:spPr/>
        <p:txBody>
          <a:bodyPr/>
          <a:lstStyle/>
          <a:p>
            <a:fld id="{AA6C878E-6624-8940-965B-E61AF946BCDB}" type="slidenum">
              <a:rPr lang="nl-NL" smtClean="0"/>
              <a:t>7</a:t>
            </a:fld>
            <a:endParaRPr lang="nl-NL"/>
          </a:p>
        </p:txBody>
      </p:sp>
      <p:sp>
        <p:nvSpPr>
          <p:cNvPr id="4" name="Title 3">
            <a:extLst>
              <a:ext uri="{FF2B5EF4-FFF2-40B4-BE49-F238E27FC236}">
                <a16:creationId xmlns:a16="http://schemas.microsoft.com/office/drawing/2014/main" id="{D165C565-EAFB-434D-0152-84006923E8E9}"/>
              </a:ext>
            </a:extLst>
          </p:cNvPr>
          <p:cNvSpPr>
            <a:spLocks noGrp="1"/>
          </p:cNvSpPr>
          <p:nvPr>
            <p:ph type="title"/>
          </p:nvPr>
        </p:nvSpPr>
        <p:spPr>
          <a:xfrm>
            <a:off x="318837" y="412477"/>
            <a:ext cx="11873163" cy="867684"/>
          </a:xfrm>
        </p:spPr>
        <p:txBody>
          <a:bodyPr/>
          <a:lstStyle/>
          <a:p>
            <a:r>
              <a:rPr lang="en-NL" dirty="0"/>
              <a:t>Attention: </a:t>
            </a:r>
            <a:r>
              <a:rPr lang="en-NL" sz="4000" dirty="0"/>
              <a:t>windows task manager for humans</a:t>
            </a:r>
            <a:endParaRPr lang="en-GB" sz="4000" dirty="0"/>
          </a:p>
        </p:txBody>
      </p:sp>
      <p:pic>
        <p:nvPicPr>
          <p:cNvPr id="5" name="Content Placeholder 4">
            <a:extLst>
              <a:ext uri="{FF2B5EF4-FFF2-40B4-BE49-F238E27FC236}">
                <a16:creationId xmlns:a16="http://schemas.microsoft.com/office/drawing/2014/main" id="{A0CFC37E-7105-9940-59BA-172C9E078BF6}"/>
              </a:ext>
            </a:extLst>
          </p:cNvPr>
          <p:cNvPicPr>
            <a:picLocks noGrp="1" noChangeAspect="1"/>
          </p:cNvPicPr>
          <p:nvPr>
            <p:ph sz="quarter" idx="15"/>
          </p:nvPr>
        </p:nvPicPr>
        <p:blipFill>
          <a:blip r:embed="rId2"/>
          <a:stretch>
            <a:fillRect/>
          </a:stretch>
        </p:blipFill>
        <p:spPr>
          <a:xfrm>
            <a:off x="1712174" y="1471613"/>
            <a:ext cx="8796228" cy="4154487"/>
          </a:xfrm>
          <a:prstGeom prst="rect">
            <a:avLst/>
          </a:prstGeom>
        </p:spPr>
      </p:pic>
      <p:pic>
        <p:nvPicPr>
          <p:cNvPr id="6" name="image34.png">
            <a:extLst>
              <a:ext uri="{FF2B5EF4-FFF2-40B4-BE49-F238E27FC236}">
                <a16:creationId xmlns:a16="http://schemas.microsoft.com/office/drawing/2014/main" id="{B25F2B29-27A7-8D20-2790-64C0E856589D}"/>
              </a:ext>
            </a:extLst>
          </p:cNvPr>
          <p:cNvPicPr/>
          <p:nvPr/>
        </p:nvPicPr>
        <p:blipFill rotWithShape="1">
          <a:blip r:embed="rId3"/>
          <a:srcRect b="1761"/>
          <a:stretch/>
        </p:blipFill>
        <p:spPr>
          <a:xfrm>
            <a:off x="8504822" y="1280161"/>
            <a:ext cx="2443914" cy="13415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74909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15A187-E6C3-B3EC-7B7E-ECA4F35BA118}"/>
              </a:ext>
            </a:extLst>
          </p:cNvPr>
          <p:cNvSpPr>
            <a:spLocks noGrp="1"/>
          </p:cNvSpPr>
          <p:nvPr>
            <p:ph type="sldNum" sz="quarter" idx="12"/>
          </p:nvPr>
        </p:nvSpPr>
        <p:spPr/>
        <p:txBody>
          <a:bodyPr/>
          <a:lstStyle/>
          <a:p>
            <a:fld id="{AA6C878E-6624-8940-965B-E61AF946BCDB}" type="slidenum">
              <a:rPr lang="nl-NL" smtClean="0"/>
              <a:t>8</a:t>
            </a:fld>
            <a:endParaRPr lang="nl-NL"/>
          </a:p>
        </p:txBody>
      </p:sp>
      <p:sp>
        <p:nvSpPr>
          <p:cNvPr id="3" name="Content Placeholder 2">
            <a:extLst>
              <a:ext uri="{FF2B5EF4-FFF2-40B4-BE49-F238E27FC236}">
                <a16:creationId xmlns:a16="http://schemas.microsoft.com/office/drawing/2014/main" id="{2F7E6076-0F07-851C-1FCD-18E26F00390C}"/>
              </a:ext>
            </a:extLst>
          </p:cNvPr>
          <p:cNvSpPr>
            <a:spLocks noGrp="1"/>
          </p:cNvSpPr>
          <p:nvPr>
            <p:ph sz="quarter" idx="15"/>
          </p:nvPr>
        </p:nvSpPr>
        <p:spPr>
          <a:xfrm>
            <a:off x="537882" y="1471381"/>
            <a:ext cx="11295176" cy="4154984"/>
          </a:xfrm>
        </p:spPr>
        <p:txBody>
          <a:bodyPr/>
          <a:lstStyle/>
          <a:p>
            <a:r>
              <a:rPr lang="en-NL" sz="2000" dirty="0"/>
              <a:t>So, what happens why you have attentively watched this lecture?</a:t>
            </a:r>
          </a:p>
          <a:p>
            <a:pPr lvl="1"/>
            <a:r>
              <a:rPr lang="en-NL" sz="2000" dirty="0"/>
              <a:t>It was continually selected for perceptual processing; for storing in you short-term memory; declarative knowledge </a:t>
            </a:r>
            <a:r>
              <a:rPr lang="en-NL" sz="2000" dirty="0">
                <a:sym typeface="Wingdings" panose="05000000000000000000" pitchFamily="2" charset="2"/>
              </a:rPr>
              <a:t> you can retrieve and express it in language</a:t>
            </a:r>
          </a:p>
          <a:p>
            <a:pPr lvl="2"/>
            <a:r>
              <a:rPr lang="en-NL" sz="1800" dirty="0"/>
              <a:t>Memory </a:t>
            </a:r>
            <a:r>
              <a:rPr lang="en-GB" sz="1800" dirty="0"/>
              <a:t>Type I processing</a:t>
            </a:r>
            <a:r>
              <a:rPr lang="en-NL" sz="1800" dirty="0"/>
              <a:t>: </a:t>
            </a:r>
            <a:r>
              <a:rPr lang="en-GB" sz="1800" dirty="0"/>
              <a:t>One of the types of rehearsal in the levels of processing approach, in which information is recirculated at the same level with no additional processing for depth.</a:t>
            </a:r>
            <a:r>
              <a:rPr lang="en-NL" sz="1800" dirty="0"/>
              <a:t> (repeat set of words)</a:t>
            </a:r>
            <a:endParaRPr lang="en-GB" sz="1800" dirty="0"/>
          </a:p>
          <a:p>
            <a:pPr lvl="1"/>
            <a:r>
              <a:rPr lang="en-NL" sz="2000" dirty="0"/>
              <a:t>If you then start applying it in class to design you perceptual model/computer vision information pipeline, then you are really learning; demonstratable knowledge</a:t>
            </a:r>
          </a:p>
          <a:p>
            <a:pPr lvl="2"/>
            <a:r>
              <a:rPr lang="en-NL" sz="1800" dirty="0"/>
              <a:t>Memory </a:t>
            </a:r>
            <a:r>
              <a:rPr lang="en-GB" sz="1800" dirty="0"/>
              <a:t>Type II processing</a:t>
            </a:r>
            <a:r>
              <a:rPr lang="en-NL" sz="1800" dirty="0"/>
              <a:t>: </a:t>
            </a:r>
            <a:r>
              <a:rPr lang="en-GB" sz="1800" dirty="0"/>
              <a:t>According the levels of processing approach, this type involves recoding of information to another level of depth and leads to a more durable memory trace.</a:t>
            </a:r>
            <a:r>
              <a:rPr lang="en-NL" sz="1800" dirty="0"/>
              <a:t> (remember set of words)</a:t>
            </a:r>
          </a:p>
          <a:p>
            <a:r>
              <a:rPr lang="en-NL" sz="2000" dirty="0"/>
              <a:t>However, if you get into a situation which is very attentional demanding you attentionally select other information for processing: Type I processing is overridden.</a:t>
            </a:r>
          </a:p>
          <a:p>
            <a:pPr lvl="1"/>
            <a:r>
              <a:rPr lang="en-NL" sz="2000" dirty="0"/>
              <a:t>So that’s something we must avoid! </a:t>
            </a:r>
          </a:p>
          <a:p>
            <a:pPr lvl="1"/>
            <a:r>
              <a:rPr lang="en-NL" sz="2000" dirty="0"/>
              <a:t>Smartphones and laptops are designed to be attentionally demanding.</a:t>
            </a:r>
          </a:p>
          <a:p>
            <a:pPr lvl="1"/>
            <a:r>
              <a:rPr lang="en-NL" sz="2000" dirty="0"/>
              <a:t>However, perceiving little to no attentionally demanding stimuli helps: walking, looking at nature, meditation, counting sheep etc.</a:t>
            </a:r>
            <a:endParaRPr lang="en-GB" sz="2000" dirty="0"/>
          </a:p>
          <a:p>
            <a:endParaRPr lang="en-GB" dirty="0"/>
          </a:p>
        </p:txBody>
      </p:sp>
      <p:sp>
        <p:nvSpPr>
          <p:cNvPr id="4" name="Title 3">
            <a:extLst>
              <a:ext uri="{FF2B5EF4-FFF2-40B4-BE49-F238E27FC236}">
                <a16:creationId xmlns:a16="http://schemas.microsoft.com/office/drawing/2014/main" id="{E6AFCFD2-2A84-32BC-590F-B107385E0182}"/>
              </a:ext>
            </a:extLst>
          </p:cNvPr>
          <p:cNvSpPr>
            <a:spLocks noGrp="1"/>
          </p:cNvSpPr>
          <p:nvPr>
            <p:ph type="title"/>
          </p:nvPr>
        </p:nvSpPr>
        <p:spPr/>
        <p:txBody>
          <a:bodyPr/>
          <a:lstStyle/>
          <a:p>
            <a:r>
              <a:rPr lang="en-NL" dirty="0"/>
              <a:t>Attentional &amp; Memory</a:t>
            </a:r>
            <a:endParaRPr lang="en-GB" dirty="0"/>
          </a:p>
        </p:txBody>
      </p:sp>
      <p:pic>
        <p:nvPicPr>
          <p:cNvPr id="6" name="image34.png">
            <a:extLst>
              <a:ext uri="{FF2B5EF4-FFF2-40B4-BE49-F238E27FC236}">
                <a16:creationId xmlns:a16="http://schemas.microsoft.com/office/drawing/2014/main" id="{856D60A9-69C8-3B71-1FF8-93AC07ACB02B}"/>
              </a:ext>
            </a:extLst>
          </p:cNvPr>
          <p:cNvPicPr/>
          <p:nvPr/>
        </p:nvPicPr>
        <p:blipFill>
          <a:blip r:embed="rId2"/>
          <a:srcRect/>
          <a:stretch>
            <a:fillRect/>
          </a:stretch>
        </p:blipFill>
        <p:spPr>
          <a:xfrm>
            <a:off x="8993605" y="187158"/>
            <a:ext cx="2736683" cy="1491247"/>
          </a:xfrm>
          <a:prstGeom prst="rect">
            <a:avLst/>
          </a:prstGeom>
          <a:ln/>
        </p:spPr>
      </p:pic>
    </p:spTree>
    <p:extLst>
      <p:ext uri="{BB962C8B-B14F-4D97-AF65-F5344CB8AC3E}">
        <p14:creationId xmlns:p14="http://schemas.microsoft.com/office/powerpoint/2010/main" val="1621792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CF69DA4F-377B-F46F-E1BD-4A2F02B90493}"/>
              </a:ext>
            </a:extLst>
          </p:cNvPr>
          <p:cNvPicPr>
            <a:picLocks noGrp="1" noChangeAspect="1"/>
          </p:cNvPicPr>
          <p:nvPr>
            <p:ph type="pic" sz="quarter" idx="15"/>
          </p:nvPr>
        </p:nvPicPr>
        <p:blipFill>
          <a:blip r:embed="rId2"/>
          <a:srcRect t="14446" b="14446"/>
          <a:stretch>
            <a:fillRect/>
          </a:stretch>
        </p:blipFill>
        <p:spPr/>
      </p:pic>
      <p:sp>
        <p:nvSpPr>
          <p:cNvPr id="3" name="Text Placeholder 2">
            <a:extLst>
              <a:ext uri="{FF2B5EF4-FFF2-40B4-BE49-F238E27FC236}">
                <a16:creationId xmlns:a16="http://schemas.microsoft.com/office/drawing/2014/main" id="{6DD0980C-1202-F7C8-4AFD-0722534089A8}"/>
              </a:ext>
            </a:extLst>
          </p:cNvPr>
          <p:cNvSpPr>
            <a:spLocks noGrp="1"/>
          </p:cNvSpPr>
          <p:nvPr>
            <p:ph type="body" sz="quarter" idx="14"/>
          </p:nvPr>
        </p:nvSpPr>
        <p:spPr>
          <a:xfrm>
            <a:off x="6460958" y="956511"/>
            <a:ext cx="5511132" cy="2544678"/>
          </a:xfrm>
        </p:spPr>
        <p:txBody>
          <a:bodyPr/>
          <a:lstStyle/>
          <a:p>
            <a:r>
              <a:rPr lang="en-NL" dirty="0"/>
              <a:t>I just scientifically proven that in order to learn well you should hand in your phone and close your laptop during and after the lectures! </a:t>
            </a:r>
          </a:p>
          <a:p>
            <a:r>
              <a:rPr lang="en-NL" dirty="0"/>
              <a:t>Please hand them in now!</a:t>
            </a:r>
            <a:endParaRPr lang="en-GB" dirty="0"/>
          </a:p>
        </p:txBody>
      </p:sp>
      <p:sp>
        <p:nvSpPr>
          <p:cNvPr id="4" name="Title 3">
            <a:extLst>
              <a:ext uri="{FF2B5EF4-FFF2-40B4-BE49-F238E27FC236}">
                <a16:creationId xmlns:a16="http://schemas.microsoft.com/office/drawing/2014/main" id="{052E35FE-9E81-38A5-5669-186D4ECB427D}"/>
              </a:ext>
            </a:extLst>
          </p:cNvPr>
          <p:cNvSpPr>
            <a:spLocks noGrp="1"/>
          </p:cNvSpPr>
          <p:nvPr>
            <p:ph type="title"/>
          </p:nvPr>
        </p:nvSpPr>
        <p:spPr>
          <a:xfrm>
            <a:off x="6460958" y="75310"/>
            <a:ext cx="5511132" cy="881201"/>
          </a:xfrm>
        </p:spPr>
        <p:txBody>
          <a:bodyPr/>
          <a:lstStyle/>
          <a:p>
            <a:r>
              <a:rPr lang="en-NL" dirty="0"/>
              <a:t>Good news!</a:t>
            </a:r>
            <a:endParaRPr lang="en-GB" dirty="0"/>
          </a:p>
        </p:txBody>
      </p:sp>
      <p:sp>
        <p:nvSpPr>
          <p:cNvPr id="5" name="Slide Number Placeholder 4">
            <a:extLst>
              <a:ext uri="{FF2B5EF4-FFF2-40B4-BE49-F238E27FC236}">
                <a16:creationId xmlns:a16="http://schemas.microsoft.com/office/drawing/2014/main" id="{1655D95F-29DD-975F-BB75-D3E082C0BB2F}"/>
              </a:ext>
            </a:extLst>
          </p:cNvPr>
          <p:cNvSpPr>
            <a:spLocks noGrp="1"/>
          </p:cNvSpPr>
          <p:nvPr>
            <p:ph type="sldNum" sz="quarter" idx="12"/>
          </p:nvPr>
        </p:nvSpPr>
        <p:spPr/>
        <p:txBody>
          <a:bodyPr/>
          <a:lstStyle/>
          <a:p>
            <a:fld id="{AA6C878E-6624-8940-965B-E61AF946BCDB}" type="slidenum">
              <a:rPr lang="nl-NL" smtClean="0"/>
              <a:t>9</a:t>
            </a:fld>
            <a:endParaRPr lang="nl-NL"/>
          </a:p>
        </p:txBody>
      </p:sp>
    </p:spTree>
    <p:extLst>
      <p:ext uri="{BB962C8B-B14F-4D97-AF65-F5344CB8AC3E}">
        <p14:creationId xmlns:p14="http://schemas.microsoft.com/office/powerpoint/2010/main" val="1006384190"/>
      </p:ext>
    </p:extLst>
  </p:cSld>
  <p:clrMapOvr>
    <a:masterClrMapping/>
  </p:clrMapOvr>
</p:sld>
</file>

<file path=ppt/theme/theme1.xml><?xml version="1.0" encoding="utf-8"?>
<a:theme xmlns:a="http://schemas.openxmlformats.org/drawingml/2006/main" name="TITLE SIDE">
  <a:themeElements>
    <a:clrScheme name="Aangepast 2">
      <a:dk1>
        <a:srgbClr val="000000"/>
      </a:dk1>
      <a:lt1>
        <a:srgbClr val="FFFFFF"/>
      </a:lt1>
      <a:dk2>
        <a:srgbClr val="0E3D67"/>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as Powerpoint.pptx" id="{E1222238-079D-4974-8536-DE896AF598CD}" vid="{74072DD1-003A-498D-805F-6F12813DF1F1}"/>
    </a:ext>
  </a:extLst>
</a:theme>
</file>

<file path=ppt/theme/theme2.xml><?xml version="1.0" encoding="utf-8"?>
<a:theme xmlns:a="http://schemas.openxmlformats.org/drawingml/2006/main" name="TEXT SLIDE">
  <a:themeElements>
    <a:clrScheme name="BUas Thema">
      <a:dk1>
        <a:srgbClr val="000000"/>
      </a:dk1>
      <a:lt1>
        <a:srgbClr val="FFFFFF"/>
      </a:lt1>
      <a:dk2>
        <a:srgbClr val="0E3D67"/>
      </a:dk2>
      <a:lt2>
        <a:srgbClr val="E7E6E6"/>
      </a:lt2>
      <a:accent1>
        <a:srgbClr val="00B7ED"/>
      </a:accent1>
      <a:accent2>
        <a:srgbClr val="EC7C30"/>
      </a:accent2>
      <a:accent3>
        <a:srgbClr val="FDFFFE"/>
      </a:accent3>
      <a:accent4>
        <a:srgbClr val="FDFFFE"/>
      </a:accent4>
      <a:accent5>
        <a:srgbClr val="FDFFFE"/>
      </a:accent5>
      <a:accent6>
        <a:srgbClr val="FDFFFE"/>
      </a:accent6>
      <a:hlink>
        <a:srgbClr val="FDFFFE"/>
      </a:hlink>
      <a:folHlink>
        <a:srgbClr val="EC7C3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as Powerpoint.pptx" id="{E1222238-079D-4974-8536-DE896AF598CD}" vid="{858C82BB-7DD2-4828-892B-C2A10CE3C946}"/>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4DEF28CA2629948A9F801C782641252" ma:contentTypeVersion="16" ma:contentTypeDescription="Create a new document." ma:contentTypeScope="" ma:versionID="9c6005e7f719c391f8a081f21693d65f">
  <xsd:schema xmlns:xsd="http://www.w3.org/2001/XMLSchema" xmlns:xs="http://www.w3.org/2001/XMLSchema" xmlns:p="http://schemas.microsoft.com/office/2006/metadata/properties" xmlns:ns2="bd38d267-56bb-4e22-b975-199a06fd69fa" xmlns:ns3="d8c712e5-67fc-4595-93cb-a4164dd8eff3" targetNamespace="http://schemas.microsoft.com/office/2006/metadata/properties" ma:root="true" ma:fieldsID="ac16135cc8f915f339c57eb2d0574bad" ns2:_="" ns3:_="">
    <xsd:import namespace="bd38d267-56bb-4e22-b975-199a06fd69fa"/>
    <xsd:import namespace="d8c712e5-67fc-4595-93cb-a4164dd8eff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38d267-56bb-4e22-b975-199a06fd69f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8c712e5-67fc-4595-93cb-a4164dd8eff3"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e624992-a676-4554-99c9-a3d8ae70b3e3}" ma:internalName="TaxCatchAll" ma:showField="CatchAllData" ma:web="d8c712e5-67fc-4595-93cb-a4164dd8eff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bd38d267-56bb-4e22-b975-199a06fd69fa">
      <Terms xmlns="http://schemas.microsoft.com/office/infopath/2007/PartnerControls"/>
    </lcf76f155ced4ddcb4097134ff3c332f>
    <TaxCatchAll xmlns="d8c712e5-67fc-4595-93cb-a4164dd8eff3" xsi:nil="true"/>
  </documentManagement>
</p:properties>
</file>

<file path=customXml/itemProps1.xml><?xml version="1.0" encoding="utf-8"?>
<ds:datastoreItem xmlns:ds="http://schemas.openxmlformats.org/officeDocument/2006/customXml" ds:itemID="{0E2BD38B-0D77-4FF8-AF53-48D514CED2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d38d267-56bb-4e22-b975-199a06fd69fa"/>
    <ds:schemaRef ds:uri="d8c712e5-67fc-4595-93cb-a4164dd8eff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BDE96B7-2B32-41BB-94C3-26DDC5AA149B}">
  <ds:schemaRefs>
    <ds:schemaRef ds:uri="http://schemas.microsoft.com/sharepoint/v3/contenttype/forms"/>
  </ds:schemaRefs>
</ds:datastoreItem>
</file>

<file path=customXml/itemProps3.xml><?xml version="1.0" encoding="utf-8"?>
<ds:datastoreItem xmlns:ds="http://schemas.openxmlformats.org/officeDocument/2006/customXml" ds:itemID="{48080B34-2E67-4CAF-8EF6-72F240EC50BC}">
  <ds:schemaRefs>
    <ds:schemaRef ds:uri="http://www.w3.org/XML/1998/namespace"/>
    <ds:schemaRef ds:uri="http://purl.org/dc/elements/1.1/"/>
    <ds:schemaRef ds:uri="http://purl.org/dc/terms/"/>
    <ds:schemaRef ds:uri="bd38d267-56bb-4e22-b975-199a06fd69fa"/>
    <ds:schemaRef ds:uri="http://schemas.microsoft.com/office/2006/documentManagement/types"/>
    <ds:schemaRef ds:uri="http://purl.org/dc/dcmitype/"/>
    <ds:schemaRef ds:uri="http://schemas.microsoft.com/office/2006/metadata/properties"/>
    <ds:schemaRef ds:uri="http://schemas.openxmlformats.org/package/2006/metadata/core-properties"/>
    <ds:schemaRef ds:uri="http://schemas.microsoft.com/office/infopath/2007/PartnerControls"/>
    <ds:schemaRef ds:uri="d8c712e5-67fc-4595-93cb-a4164dd8eff3"/>
  </ds:schemaRefs>
</ds:datastoreItem>
</file>

<file path=docProps/app.xml><?xml version="1.0" encoding="utf-8"?>
<Properties xmlns="http://schemas.openxmlformats.org/officeDocument/2006/extended-properties" xmlns:vt="http://schemas.openxmlformats.org/officeDocument/2006/docPropsVTypes">
  <Template>BUas Powerpoint</Template>
  <TotalTime>0</TotalTime>
  <Words>2088</Words>
  <Application>Microsoft Office PowerPoint</Application>
  <PresentationFormat>Widescreen</PresentationFormat>
  <Paragraphs>174</Paragraphs>
  <Slides>20</Slides>
  <Notes>11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20</vt:i4>
      </vt:variant>
    </vt:vector>
  </HeadingPairs>
  <TitlesOfParts>
    <vt:vector size="30" baseType="lpstr">
      <vt:lpstr>Arial</vt:lpstr>
      <vt:lpstr>Calibri</vt:lpstr>
      <vt:lpstr>charter</vt:lpstr>
      <vt:lpstr>inherit</vt:lpstr>
      <vt:lpstr>Open Sans</vt:lpstr>
      <vt:lpstr>Open Sans Semibold</vt:lpstr>
      <vt:lpstr>Open Sans Semibold</vt:lpstr>
      <vt:lpstr>SabonMT</vt:lpstr>
      <vt:lpstr>TITLE SIDE</vt:lpstr>
      <vt:lpstr>TEXT SLIDE</vt:lpstr>
      <vt:lpstr>Cognition Fundamentals: Kick-off </vt:lpstr>
      <vt:lpstr>A lecture...</vt:lpstr>
      <vt:lpstr>Cognition: Attention, Perception, Memory</vt:lpstr>
      <vt:lpstr>In the beginning... </vt:lpstr>
      <vt:lpstr>But then...</vt:lpstr>
      <vt:lpstr>The Cognitive System</vt:lpstr>
      <vt:lpstr>Attention: windows task manager for humans</vt:lpstr>
      <vt:lpstr>Attentional &amp; Memory</vt:lpstr>
      <vt:lpstr>Good news!</vt:lpstr>
      <vt:lpstr>Today’s Schedule</vt:lpstr>
      <vt:lpstr>What will we do this block?</vt:lpstr>
      <vt:lpstr>Break</vt:lpstr>
      <vt:lpstr>Cognition Fundamentals: Perception</vt:lpstr>
      <vt:lpstr>HCAI Recap</vt:lpstr>
      <vt:lpstr>Extended Mind Theory </vt:lpstr>
      <vt:lpstr>Network-Enabled Cognition Theory</vt:lpstr>
      <vt:lpstr>Interaction</vt:lpstr>
      <vt:lpstr>Human-Centered Artificial Intelligence</vt:lpstr>
      <vt:lpstr>Perception</vt:lpstr>
      <vt:lpstr>Break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Heijligers, Bram</dc:creator>
  <cp:lastModifiedBy>Heijligers, Bram</cp:lastModifiedBy>
  <cp:revision>83</cp:revision>
  <dcterms:created xsi:type="dcterms:W3CDTF">2022-09-13T13:06:59Z</dcterms:created>
  <dcterms:modified xsi:type="dcterms:W3CDTF">2022-11-16T00:27:50Z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0x01010064DEF28CA2629948A9F801C782641252</vt:lpwstr>
  </property>
  <property fmtid="{D5CDD505-2E9C-101B-9397-08002B2CF9AE}" pid="3" name="MediaServiceImageTags">
    <vt:lpwstr/>
  </property>
</Properties>
</file>

<file path=docProps/thumbnail.jpeg>
</file>